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5143500" cx="9144000"/>
  <p:notesSz cx="6858000" cy="9144000"/>
  <p:embeddedFontLst>
    <p:embeddedFont>
      <p:font typeface="Exo Medium"/>
      <p:regular r:id="rId68"/>
      <p:bold r:id="rId69"/>
      <p:italic r:id="rId70"/>
      <p:boldItalic r:id="rId71"/>
    </p:embeddedFont>
    <p:embeddedFont>
      <p:font typeface="Exo"/>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76" roundtripDataSignature="AMtx7mg+JjLIWZZszboO20G8Bg1kla1M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Exo-bold.fntdata"/><Relationship Id="rId72" Type="http://schemas.openxmlformats.org/officeDocument/2006/relationships/font" Target="fonts/Exo-regular.fntdata"/><Relationship Id="rId31" Type="http://schemas.openxmlformats.org/officeDocument/2006/relationships/slide" Target="slides/slide26.xml"/><Relationship Id="rId75" Type="http://schemas.openxmlformats.org/officeDocument/2006/relationships/font" Target="fonts/Exo-boldItalic.fntdata"/><Relationship Id="rId30" Type="http://schemas.openxmlformats.org/officeDocument/2006/relationships/slide" Target="slides/slide25.xml"/><Relationship Id="rId74" Type="http://schemas.openxmlformats.org/officeDocument/2006/relationships/font" Target="fonts/Exo-italic.fntdata"/><Relationship Id="rId33" Type="http://schemas.openxmlformats.org/officeDocument/2006/relationships/slide" Target="slides/slide28.xml"/><Relationship Id="rId32" Type="http://schemas.openxmlformats.org/officeDocument/2006/relationships/slide" Target="slides/slide27.xml"/><Relationship Id="rId76" Type="http://customschemas.google.com/relationships/presentationmetadata" Target="meta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ExoMedium-boldItalic.fntdata"/><Relationship Id="rId70" Type="http://schemas.openxmlformats.org/officeDocument/2006/relationships/font" Target="fonts/ExoMedium-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ExoMedium-regular.fntdata"/><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ExoMedium-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6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6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7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7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6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6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6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6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6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6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6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7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7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7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7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7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3.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34.png"/><Relationship Id="rId6"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44.png"/><Relationship Id="rId5" Type="http://schemas.openxmlformats.org/officeDocument/2006/relationships/image" Target="../media/image72.png"/><Relationship Id="rId6"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youtube.com/watch?v=xTU-XbNeuVc" TargetMode="External"/><Relationship Id="rId4" Type="http://schemas.openxmlformats.org/officeDocument/2006/relationships/image" Target="../media/image45.jpg"/><Relationship Id="rId5"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78.png"/><Relationship Id="rId5" Type="http://schemas.openxmlformats.org/officeDocument/2006/relationships/image" Target="../media/image54.png"/><Relationship Id="rId6" Type="http://schemas.openxmlformats.org/officeDocument/2006/relationships/image" Target="../media/image82.png"/><Relationship Id="rId7" Type="http://schemas.openxmlformats.org/officeDocument/2006/relationships/image" Target="../media/image55.png"/><Relationship Id="rId8"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6.png"/><Relationship Id="rId4" Type="http://schemas.openxmlformats.org/officeDocument/2006/relationships/image" Target="../media/image68.png"/><Relationship Id="rId5" Type="http://schemas.openxmlformats.org/officeDocument/2006/relationships/image" Target="../media/image74.png"/><Relationship Id="rId6" Type="http://schemas.openxmlformats.org/officeDocument/2006/relationships/image" Target="../media/image63.png"/><Relationship Id="rId7" Type="http://schemas.openxmlformats.org/officeDocument/2006/relationships/image" Target="../media/image60.png"/><Relationship Id="rId8"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7.png"/><Relationship Id="rId4" Type="http://schemas.openxmlformats.org/officeDocument/2006/relationships/image" Target="../media/image7.png"/><Relationship Id="rId5"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3.png"/><Relationship Id="rId4" Type="http://schemas.openxmlformats.org/officeDocument/2006/relationships/image" Target="../media/image66.png"/><Relationship Id="rId5" Type="http://schemas.openxmlformats.org/officeDocument/2006/relationships/image" Target="../media/image8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4.png"/><Relationship Id="rId4" Type="http://schemas.openxmlformats.org/officeDocument/2006/relationships/image" Target="../media/image67.png"/><Relationship Id="rId5" Type="http://schemas.openxmlformats.org/officeDocument/2006/relationships/image" Target="../media/image81.png"/><Relationship Id="rId6" Type="http://schemas.openxmlformats.org/officeDocument/2006/relationships/image" Target="../media/image8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5.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0.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7.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9.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0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7.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0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5.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97.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nvSpPr>
        <p:spPr>
          <a:xfrm>
            <a:off x="2241000" y="1708650"/>
            <a:ext cx="4662000" cy="17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200"/>
              <a:buFont typeface="Arial"/>
              <a:buNone/>
            </a:pPr>
            <a:r>
              <a:rPr b="0" i="0" lang="en" sz="5200" u="none" cap="none" strike="noStrike">
                <a:solidFill>
                  <a:schemeClr val="lt1"/>
                </a:solidFill>
                <a:latin typeface="Exo Medium"/>
                <a:ea typeface="Exo Medium"/>
                <a:cs typeface="Exo Medium"/>
                <a:sym typeface="Exo Medium"/>
              </a:rPr>
              <a:t>SWITCH</a:t>
            </a:r>
            <a:endParaRPr b="0" i="0" sz="5200" u="none" cap="none" strike="noStrike">
              <a:solidFill>
                <a:schemeClr val="lt1"/>
              </a:solidFill>
              <a:latin typeface="Exo Medium"/>
              <a:ea typeface="Exo Medium"/>
              <a:cs typeface="Exo Medium"/>
              <a:sym typeface="Exo Medium"/>
            </a:endParaRPr>
          </a:p>
          <a:p>
            <a:pPr indent="0" lvl="0" marL="0" marR="0" rtl="0" algn="ctr">
              <a:lnSpc>
                <a:spcPct val="100000"/>
              </a:lnSpc>
              <a:spcBef>
                <a:spcPts val="0"/>
              </a:spcBef>
              <a:spcAft>
                <a:spcPts val="0"/>
              </a:spcAft>
              <a:buClr>
                <a:srgbClr val="000000"/>
              </a:buClr>
              <a:buSzPts val="5200"/>
              <a:buFont typeface="Arial"/>
              <a:buNone/>
            </a:pPr>
            <a:r>
              <a:rPr b="0" i="0" lang="en" sz="5200" u="none" cap="none" strike="noStrike">
                <a:solidFill>
                  <a:schemeClr val="lt1"/>
                </a:solidFill>
                <a:latin typeface="Exo Medium"/>
                <a:ea typeface="Exo Medium"/>
                <a:cs typeface="Exo Medium"/>
                <a:sym typeface="Exo Medium"/>
              </a:rPr>
              <a:t>RELAY LAB KIT</a:t>
            </a:r>
            <a:endParaRPr b="0" i="0" sz="5200" u="none" cap="none" strike="noStrike">
              <a:solidFill>
                <a:schemeClr val="lt1"/>
              </a:solidFill>
              <a:latin typeface="Exo Medium"/>
              <a:ea typeface="Exo Medium"/>
              <a:cs typeface="Exo Medium"/>
              <a:sym typeface="Ex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0"/>
          <p:cNvSpPr txBox="1"/>
          <p:nvPr/>
        </p:nvSpPr>
        <p:spPr>
          <a:xfrm>
            <a:off x="2241000" y="1708650"/>
            <a:ext cx="4662000" cy="17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200"/>
              <a:buFont typeface="Arial"/>
              <a:buNone/>
            </a:pPr>
            <a:r>
              <a:rPr b="0" i="0" lang="en" sz="5200" u="none" cap="none" strike="noStrike">
                <a:solidFill>
                  <a:schemeClr val="lt1"/>
                </a:solidFill>
                <a:latin typeface="Exo Medium"/>
                <a:ea typeface="Exo Medium"/>
                <a:cs typeface="Exo Medium"/>
                <a:sym typeface="Exo Medium"/>
              </a:rPr>
              <a:t>LET’S GET STARTED</a:t>
            </a:r>
            <a:endParaRPr b="0" i="0" sz="5200" u="none" cap="none" strike="noStrike">
              <a:solidFill>
                <a:schemeClr val="lt1"/>
              </a:solidFill>
              <a:latin typeface="Exo Medium"/>
              <a:ea typeface="Exo Medium"/>
              <a:cs typeface="Exo Medium"/>
              <a:sym typeface="Exo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1"/>
          <p:cNvSpPr txBox="1"/>
          <p:nvPr/>
        </p:nvSpPr>
        <p:spPr>
          <a:xfrm>
            <a:off x="331150" y="251300"/>
            <a:ext cx="46668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ASSEMBLY:</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800" u="none" cap="none" strike="noStrike">
                <a:solidFill>
                  <a:schemeClr val="lt1"/>
                </a:solidFill>
                <a:latin typeface="Exo"/>
                <a:ea typeface="Exo"/>
                <a:cs typeface="Exo"/>
                <a:sym typeface="Exo"/>
              </a:rPr>
              <a:t>The switches</a:t>
            </a:r>
            <a:endParaRPr b="0" i="0" sz="18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800" u="none" cap="none" strike="noStrike">
                <a:solidFill>
                  <a:schemeClr val="lt1"/>
                </a:solidFill>
                <a:latin typeface="Exo"/>
                <a:ea typeface="Exo"/>
                <a:cs typeface="Exo"/>
                <a:sym typeface="Exo"/>
              </a:rPr>
              <a:t>and toggles, lights, buzzer and socket are all accessible from the top of the panel. The relays,</a:t>
            </a:r>
            <a:endParaRPr b="0" i="0" sz="18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800" u="none" cap="none" strike="noStrike">
                <a:solidFill>
                  <a:schemeClr val="lt1"/>
                </a:solidFill>
                <a:latin typeface="Exo"/>
                <a:ea typeface="Exo"/>
                <a:cs typeface="Exo"/>
                <a:sym typeface="Exo"/>
              </a:rPr>
              <a:t>fuse blocks, and wiring is all done underneath the panel. To the right is the top and bottom view of</a:t>
            </a:r>
            <a:endParaRPr b="0" i="0" sz="18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800"/>
              <a:buFont typeface="Arial"/>
              <a:buNone/>
            </a:pPr>
            <a:r>
              <a:rPr b="0" i="0" lang="en" sz="1800" u="none" cap="none" strike="noStrike">
                <a:solidFill>
                  <a:schemeClr val="lt1"/>
                </a:solidFill>
                <a:latin typeface="Exo"/>
                <a:ea typeface="Exo"/>
                <a:cs typeface="Exo"/>
                <a:sym typeface="Exo"/>
              </a:rPr>
              <a:t>the panel after all parts have been mounted.</a:t>
            </a:r>
            <a:endParaRPr b="0" i="0" sz="18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400"/>
              <a:buFont typeface="Arial"/>
              <a:buNone/>
            </a:pPr>
            <a:r>
              <a:rPr b="0" i="1" lang="en" sz="1400" u="none" cap="none" strike="noStrike">
                <a:solidFill>
                  <a:schemeClr val="lt1"/>
                </a:solidFill>
                <a:latin typeface="Exo"/>
                <a:ea typeface="Exo"/>
                <a:cs typeface="Exo"/>
                <a:sym typeface="Exo"/>
              </a:rPr>
              <a:t>This is only one of many ways to build it. Most</a:t>
            </a:r>
            <a:endParaRPr b="0" i="1" sz="14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400"/>
              <a:buFont typeface="Arial"/>
              <a:buNone/>
            </a:pPr>
            <a:r>
              <a:rPr b="0" i="1" lang="en" sz="1400" u="none" cap="none" strike="noStrike">
                <a:solidFill>
                  <a:schemeClr val="lt1"/>
                </a:solidFill>
                <a:latin typeface="Exo"/>
                <a:ea typeface="Exo"/>
                <a:cs typeface="Exo"/>
                <a:sym typeface="Exo"/>
              </a:rPr>
              <a:t>parts can be placed on either side of the panel, and in multiple locations. The order of</a:t>
            </a:r>
            <a:endParaRPr b="0" i="1" sz="14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400"/>
              <a:buFont typeface="Arial"/>
              <a:buNone/>
            </a:pPr>
            <a:r>
              <a:rPr b="0" i="1" lang="en" sz="1400" u="none" cap="none" strike="noStrike">
                <a:solidFill>
                  <a:schemeClr val="lt1"/>
                </a:solidFill>
                <a:latin typeface="Exo"/>
                <a:ea typeface="Exo"/>
                <a:cs typeface="Exo"/>
                <a:sym typeface="Exo"/>
              </a:rPr>
              <a:t>installation is also a suggestion, and the parts may be installed in any order.</a:t>
            </a:r>
            <a:endParaRPr b="0" i="1" sz="14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t/>
            </a:r>
            <a:endParaRPr b="0" i="0" sz="18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38" name="Google Shape;138;p11"/>
          <p:cNvPicPr preferRelativeResize="0"/>
          <p:nvPr/>
        </p:nvPicPr>
        <p:blipFill rotWithShape="1">
          <a:blip r:embed="rId3">
            <a:alphaModFix/>
          </a:blip>
          <a:srcRect b="0" l="0" r="0" t="0"/>
          <a:stretch/>
        </p:blipFill>
        <p:spPr>
          <a:xfrm>
            <a:off x="5870225" y="251300"/>
            <a:ext cx="2944700" cy="2241150"/>
          </a:xfrm>
          <a:prstGeom prst="rect">
            <a:avLst/>
          </a:prstGeom>
          <a:noFill/>
          <a:ln>
            <a:noFill/>
          </a:ln>
        </p:spPr>
      </p:pic>
      <p:pic>
        <p:nvPicPr>
          <p:cNvPr id="139" name="Google Shape;139;p11"/>
          <p:cNvPicPr preferRelativeResize="0"/>
          <p:nvPr/>
        </p:nvPicPr>
        <p:blipFill rotWithShape="1">
          <a:blip r:embed="rId4">
            <a:alphaModFix/>
          </a:blip>
          <a:srcRect b="0" l="0" r="0" t="0"/>
          <a:stretch/>
        </p:blipFill>
        <p:spPr>
          <a:xfrm>
            <a:off x="5870225" y="2631344"/>
            <a:ext cx="2944700" cy="2277431"/>
          </a:xfrm>
          <a:prstGeom prst="rect">
            <a:avLst/>
          </a:prstGeom>
          <a:noFill/>
          <a:ln>
            <a:noFill/>
          </a:ln>
        </p:spPr>
      </p:pic>
      <p:sp>
        <p:nvSpPr>
          <p:cNvPr id="140" name="Google Shape;140;p11"/>
          <p:cNvSpPr txBox="1"/>
          <p:nvPr/>
        </p:nvSpPr>
        <p:spPr>
          <a:xfrm rot="-5400000">
            <a:off x="5117525" y="1201325"/>
            <a:ext cx="1164300" cy="34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TOP</a:t>
            </a:r>
            <a:endParaRPr b="1" i="0" sz="2000" u="none" cap="none" strike="noStrike">
              <a:solidFill>
                <a:srgbClr val="FF0000"/>
              </a:solidFill>
              <a:latin typeface="Exo"/>
              <a:ea typeface="Exo"/>
              <a:cs typeface="Exo"/>
              <a:sym typeface="Exo"/>
            </a:endParaRPr>
          </a:p>
        </p:txBody>
      </p:sp>
      <p:sp>
        <p:nvSpPr>
          <p:cNvPr id="141" name="Google Shape;141;p11"/>
          <p:cNvSpPr txBox="1"/>
          <p:nvPr/>
        </p:nvSpPr>
        <p:spPr>
          <a:xfrm rot="-5400000">
            <a:off x="5072375" y="3599512"/>
            <a:ext cx="1254600" cy="34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BOTTOM</a:t>
            </a:r>
            <a:endParaRPr b="1" i="0" sz="2000" u="none" cap="none" strike="noStrike">
              <a:solidFill>
                <a:srgbClr val="FF0000"/>
              </a:solidFill>
              <a:latin typeface="Exo"/>
              <a:ea typeface="Exo"/>
              <a:cs typeface="Exo"/>
              <a:sym typeface="Ex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2"/>
          <p:cNvSpPr txBox="1"/>
          <p:nvPr/>
        </p:nvSpPr>
        <p:spPr>
          <a:xfrm>
            <a:off x="331150" y="251300"/>
            <a:ext cx="6244500" cy="2540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PANEL SUPPORTS:</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500"/>
              <a:buFont typeface="Arial"/>
              <a:buNone/>
            </a:pPr>
            <a:r>
              <a:rPr b="0" i="0" lang="en" sz="1500" u="none" cap="none" strike="noStrike">
                <a:solidFill>
                  <a:schemeClr val="lt1"/>
                </a:solidFill>
                <a:latin typeface="Exo"/>
                <a:ea typeface="Exo"/>
                <a:cs typeface="Exo"/>
                <a:sym typeface="Exo"/>
              </a:rPr>
              <a:t>Begin, by bolting the support legs onto the panel, this will make it easier to work on throughout the project. Each leg uses a 5/16”-18 x 4-1/2” bolt</a:t>
            </a:r>
            <a:endParaRPr b="0" i="0" sz="1500" u="none" cap="none" strike="noStrike">
              <a:solidFill>
                <a:schemeClr val="lt1"/>
              </a:solidFill>
              <a:latin typeface="Exo"/>
              <a:ea typeface="Exo"/>
              <a:cs typeface="Exo"/>
              <a:sym typeface="Exo"/>
            </a:endParaRPr>
          </a:p>
          <a:p>
            <a:pPr indent="-323850" lvl="0" marL="457200" marR="0" rtl="0" algn="just">
              <a:lnSpc>
                <a:spcPct val="115000"/>
              </a:lnSpc>
              <a:spcBef>
                <a:spcPts val="0"/>
              </a:spcBef>
              <a:spcAft>
                <a:spcPts val="0"/>
              </a:spcAft>
              <a:buClr>
                <a:schemeClr val="lt1"/>
              </a:buClr>
              <a:buSzPts val="1500"/>
              <a:buFont typeface="Exo"/>
              <a:buAutoNum type="arabicPeriod"/>
            </a:pPr>
            <a:r>
              <a:rPr b="0" i="0" lang="en" sz="1500" u="none" cap="none" strike="noStrike">
                <a:solidFill>
                  <a:schemeClr val="lt1"/>
                </a:solidFill>
                <a:latin typeface="Exo"/>
                <a:ea typeface="Exo"/>
                <a:cs typeface="Exo"/>
                <a:sym typeface="Exo"/>
              </a:rPr>
              <a:t>First, thread the flange nut to the bottom of the threads</a:t>
            </a:r>
            <a:endParaRPr b="0" i="0" sz="1500" u="none" cap="none" strike="noStrike">
              <a:solidFill>
                <a:schemeClr val="lt1"/>
              </a:solidFill>
              <a:latin typeface="Exo"/>
              <a:ea typeface="Exo"/>
              <a:cs typeface="Exo"/>
              <a:sym typeface="Exo"/>
            </a:endParaRPr>
          </a:p>
          <a:p>
            <a:pPr indent="-323850" lvl="0" marL="457200" marR="0" rtl="0" algn="just">
              <a:lnSpc>
                <a:spcPct val="115000"/>
              </a:lnSpc>
              <a:spcBef>
                <a:spcPts val="0"/>
              </a:spcBef>
              <a:spcAft>
                <a:spcPts val="0"/>
              </a:spcAft>
              <a:buClr>
                <a:schemeClr val="lt1"/>
              </a:buClr>
              <a:buSzPts val="1500"/>
              <a:buFont typeface="Exo"/>
              <a:buAutoNum type="arabicPeriod"/>
            </a:pPr>
            <a:r>
              <a:rPr b="0" i="0" lang="en" sz="1500" u="none" cap="none" strike="noStrike">
                <a:solidFill>
                  <a:schemeClr val="lt1"/>
                </a:solidFill>
                <a:latin typeface="Exo"/>
                <a:ea typeface="Exo"/>
                <a:cs typeface="Exo"/>
                <a:sym typeface="Exo"/>
              </a:rPr>
              <a:t>Next place the bolt in the corner hole, </a:t>
            </a:r>
            <a:endParaRPr b="0" i="0" sz="1500" u="none" cap="none" strike="noStrike">
              <a:solidFill>
                <a:schemeClr val="lt1"/>
              </a:solidFill>
              <a:latin typeface="Exo"/>
              <a:ea typeface="Exo"/>
              <a:cs typeface="Exo"/>
              <a:sym typeface="Exo"/>
            </a:endParaRPr>
          </a:p>
          <a:p>
            <a:pPr indent="-323850" lvl="0" marL="457200" marR="0" rtl="0" algn="just">
              <a:lnSpc>
                <a:spcPct val="115000"/>
              </a:lnSpc>
              <a:spcBef>
                <a:spcPts val="0"/>
              </a:spcBef>
              <a:spcAft>
                <a:spcPts val="0"/>
              </a:spcAft>
              <a:buClr>
                <a:schemeClr val="lt1"/>
              </a:buClr>
              <a:buSzPts val="1500"/>
              <a:buFont typeface="Exo"/>
              <a:buAutoNum type="arabicPeriod"/>
            </a:pPr>
            <a:r>
              <a:rPr b="0" i="0" lang="en" sz="1500" u="none" cap="none" strike="noStrike">
                <a:solidFill>
                  <a:schemeClr val="lt1"/>
                </a:solidFill>
                <a:latin typeface="Exo"/>
                <a:ea typeface="Exo"/>
                <a:cs typeface="Exo"/>
                <a:sym typeface="Exo"/>
              </a:rPr>
              <a:t>Last, Screw the cap nut all way down, then adjust the flange nut location to tighten the bolt to the board. Making sure the board is level and even (no wobbles)</a:t>
            </a:r>
            <a:endParaRPr b="0" i="0" sz="15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47" name="Google Shape;147;p12"/>
          <p:cNvPicPr preferRelativeResize="0"/>
          <p:nvPr/>
        </p:nvPicPr>
        <p:blipFill rotWithShape="1">
          <a:blip r:embed="rId3">
            <a:alphaModFix/>
          </a:blip>
          <a:srcRect b="0" l="0" r="0" t="0"/>
          <a:stretch/>
        </p:blipFill>
        <p:spPr>
          <a:xfrm>
            <a:off x="6652875" y="298350"/>
            <a:ext cx="2162175" cy="1581150"/>
          </a:xfrm>
          <a:prstGeom prst="rect">
            <a:avLst/>
          </a:prstGeom>
          <a:noFill/>
          <a:ln>
            <a:noFill/>
          </a:ln>
        </p:spPr>
      </p:pic>
      <p:pic>
        <p:nvPicPr>
          <p:cNvPr id="148" name="Google Shape;148;p12"/>
          <p:cNvPicPr preferRelativeResize="0"/>
          <p:nvPr/>
        </p:nvPicPr>
        <p:blipFill rotWithShape="1">
          <a:blip r:embed="rId4">
            <a:alphaModFix/>
          </a:blip>
          <a:srcRect b="0" l="0" r="0" t="0"/>
          <a:stretch/>
        </p:blipFill>
        <p:spPr>
          <a:xfrm>
            <a:off x="331150" y="2791700"/>
            <a:ext cx="2775650" cy="2093100"/>
          </a:xfrm>
          <a:prstGeom prst="rect">
            <a:avLst/>
          </a:prstGeom>
          <a:noFill/>
          <a:ln>
            <a:noFill/>
          </a:ln>
        </p:spPr>
      </p:pic>
      <p:pic>
        <p:nvPicPr>
          <p:cNvPr id="149" name="Google Shape;149;p12"/>
          <p:cNvPicPr preferRelativeResize="0"/>
          <p:nvPr/>
        </p:nvPicPr>
        <p:blipFill rotWithShape="1">
          <a:blip r:embed="rId5">
            <a:alphaModFix/>
          </a:blip>
          <a:srcRect b="0" l="0" r="0" t="0"/>
          <a:stretch/>
        </p:blipFill>
        <p:spPr>
          <a:xfrm>
            <a:off x="3143312" y="2791700"/>
            <a:ext cx="2739498" cy="2093100"/>
          </a:xfrm>
          <a:prstGeom prst="rect">
            <a:avLst/>
          </a:prstGeom>
          <a:noFill/>
          <a:ln>
            <a:noFill/>
          </a:ln>
        </p:spPr>
      </p:pic>
      <p:pic>
        <p:nvPicPr>
          <p:cNvPr id="150" name="Google Shape;150;p12"/>
          <p:cNvPicPr preferRelativeResize="0"/>
          <p:nvPr/>
        </p:nvPicPr>
        <p:blipFill rotWithShape="1">
          <a:blip r:embed="rId6">
            <a:alphaModFix/>
          </a:blip>
          <a:srcRect b="0" l="0" r="0" t="0"/>
          <a:stretch/>
        </p:blipFill>
        <p:spPr>
          <a:xfrm>
            <a:off x="5919315" y="2791700"/>
            <a:ext cx="2895735" cy="2093100"/>
          </a:xfrm>
          <a:prstGeom prst="rect">
            <a:avLst/>
          </a:prstGeom>
          <a:noFill/>
          <a:ln>
            <a:noFill/>
          </a:ln>
        </p:spPr>
      </p:pic>
      <p:sp>
        <p:nvSpPr>
          <p:cNvPr id="151" name="Google Shape;151;p12"/>
          <p:cNvSpPr txBox="1"/>
          <p:nvPr/>
        </p:nvSpPr>
        <p:spPr>
          <a:xfrm>
            <a:off x="649100" y="2873975"/>
            <a:ext cx="705600" cy="2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FF0000"/>
                </a:solidFill>
                <a:latin typeface="Exo"/>
                <a:ea typeface="Exo"/>
                <a:cs typeface="Exo"/>
                <a:sym typeface="Exo"/>
              </a:rPr>
              <a:t>BOLT</a:t>
            </a:r>
            <a:endParaRPr b="1" i="0" sz="1600" u="none" cap="none" strike="noStrike">
              <a:solidFill>
                <a:srgbClr val="FF0000"/>
              </a:solidFill>
              <a:latin typeface="Exo"/>
              <a:ea typeface="Exo"/>
              <a:cs typeface="Exo"/>
              <a:sym typeface="Exo"/>
            </a:endParaRPr>
          </a:p>
        </p:txBody>
      </p:sp>
      <p:sp>
        <p:nvSpPr>
          <p:cNvPr id="152" name="Google Shape;152;p12"/>
          <p:cNvSpPr txBox="1"/>
          <p:nvPr/>
        </p:nvSpPr>
        <p:spPr>
          <a:xfrm>
            <a:off x="1772750" y="2709375"/>
            <a:ext cx="952500" cy="29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0000"/>
                </a:solidFill>
                <a:latin typeface="Exo"/>
                <a:ea typeface="Exo"/>
                <a:cs typeface="Exo"/>
                <a:sym typeface="Exo"/>
              </a:rPr>
              <a:t>FLANGE</a:t>
            </a:r>
            <a:endParaRPr b="1" i="0" sz="1600" u="none" cap="none" strike="noStrike">
              <a:solidFill>
                <a:srgbClr val="FF0000"/>
              </a:solidFill>
              <a:latin typeface="Exo"/>
              <a:ea typeface="Exo"/>
              <a:cs typeface="Exo"/>
              <a:sym typeface="Exo"/>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0000"/>
                </a:solidFill>
                <a:latin typeface="Exo"/>
                <a:ea typeface="Exo"/>
                <a:cs typeface="Exo"/>
                <a:sym typeface="Exo"/>
              </a:rPr>
              <a:t>NUT</a:t>
            </a:r>
            <a:endParaRPr b="1" i="0" sz="1600" u="none" cap="none" strike="noStrike">
              <a:solidFill>
                <a:srgbClr val="FF0000"/>
              </a:solidFill>
              <a:latin typeface="Exo"/>
              <a:ea typeface="Exo"/>
              <a:cs typeface="Exo"/>
              <a:sym typeface="Exo"/>
            </a:endParaRPr>
          </a:p>
        </p:txBody>
      </p:sp>
      <p:sp>
        <p:nvSpPr>
          <p:cNvPr id="153" name="Google Shape;153;p12"/>
          <p:cNvSpPr txBox="1"/>
          <p:nvPr/>
        </p:nvSpPr>
        <p:spPr>
          <a:xfrm rot="2700000">
            <a:off x="2725877" y="3080356"/>
            <a:ext cx="705551" cy="29401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0000"/>
                </a:solidFill>
                <a:latin typeface="Exo"/>
                <a:ea typeface="Exo"/>
                <a:cs typeface="Exo"/>
                <a:sym typeface="Exo"/>
              </a:rPr>
              <a:t>CAP NUT</a:t>
            </a:r>
            <a:endParaRPr b="1" i="0" sz="1600" u="none" cap="none" strike="noStrike">
              <a:solidFill>
                <a:srgbClr val="FF0000"/>
              </a:solidFill>
              <a:latin typeface="Exo"/>
              <a:ea typeface="Exo"/>
              <a:cs typeface="Exo"/>
              <a:sym typeface="Exo"/>
            </a:endParaRPr>
          </a:p>
        </p:txBody>
      </p:sp>
      <p:sp>
        <p:nvSpPr>
          <p:cNvPr id="154" name="Google Shape;154;p12"/>
          <p:cNvSpPr txBox="1"/>
          <p:nvPr/>
        </p:nvSpPr>
        <p:spPr>
          <a:xfrm>
            <a:off x="6123200" y="2873975"/>
            <a:ext cx="2428200" cy="29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0000"/>
                </a:solidFill>
                <a:latin typeface="Exo"/>
                <a:ea typeface="Exo"/>
                <a:cs typeface="Exo"/>
                <a:sym typeface="Exo"/>
              </a:rPr>
              <a:t>END OF STEP 3</a:t>
            </a:r>
            <a:endParaRPr b="1" i="0" sz="1600" u="none" cap="none" strike="noStrike">
              <a:solidFill>
                <a:srgbClr val="FF0000"/>
              </a:solidFill>
              <a:latin typeface="Exo"/>
              <a:ea typeface="Exo"/>
              <a:cs typeface="Exo"/>
              <a:sym typeface="Exo"/>
            </a:endParaRPr>
          </a:p>
        </p:txBody>
      </p:sp>
      <p:sp>
        <p:nvSpPr>
          <p:cNvPr id="155" name="Google Shape;155;p12"/>
          <p:cNvSpPr txBox="1"/>
          <p:nvPr/>
        </p:nvSpPr>
        <p:spPr>
          <a:xfrm>
            <a:off x="6652875" y="1879500"/>
            <a:ext cx="2162100" cy="29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0000"/>
                </a:solidFill>
                <a:latin typeface="Exo"/>
                <a:ea typeface="Exo"/>
                <a:cs typeface="Exo"/>
                <a:sym typeface="Exo"/>
              </a:rPr>
              <a:t>FINAL PRODUCT</a:t>
            </a:r>
            <a:endParaRPr b="1" i="0" sz="1600" u="none" cap="none" strike="noStrike">
              <a:solidFill>
                <a:srgbClr val="FF0000"/>
              </a:solidFill>
              <a:latin typeface="Exo"/>
              <a:ea typeface="Exo"/>
              <a:cs typeface="Exo"/>
              <a:sym typeface="Ex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3"/>
          <p:cNvSpPr txBox="1"/>
          <p:nvPr/>
        </p:nvSpPr>
        <p:spPr>
          <a:xfrm>
            <a:off x="331150" y="251300"/>
            <a:ext cx="4240800" cy="18348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THE MOTOR:</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800" u="none" cap="none" strike="noStrike">
                <a:solidFill>
                  <a:schemeClr val="lt1"/>
                </a:solidFill>
                <a:latin typeface="Exo"/>
                <a:ea typeface="Exo"/>
                <a:cs typeface="Exo"/>
                <a:sym typeface="Exo"/>
              </a:rPr>
              <a:t>The motor is mounted underneath the board with the output shaft pointing upwards. It uses six M3 x 10mm screws to hold it in place.</a:t>
            </a:r>
            <a:endParaRPr b="0" i="0" sz="180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61" name="Google Shape;161;p13"/>
          <p:cNvPicPr preferRelativeResize="0"/>
          <p:nvPr/>
        </p:nvPicPr>
        <p:blipFill rotWithShape="1">
          <a:blip r:embed="rId3">
            <a:alphaModFix/>
          </a:blip>
          <a:srcRect b="0" l="0" r="0" t="0"/>
          <a:stretch/>
        </p:blipFill>
        <p:spPr>
          <a:xfrm>
            <a:off x="5916800" y="323800"/>
            <a:ext cx="2846200" cy="2122175"/>
          </a:xfrm>
          <a:prstGeom prst="rect">
            <a:avLst/>
          </a:prstGeom>
          <a:noFill/>
          <a:ln>
            <a:noFill/>
          </a:ln>
        </p:spPr>
      </p:pic>
      <p:pic>
        <p:nvPicPr>
          <p:cNvPr id="162" name="Google Shape;162;p13"/>
          <p:cNvPicPr preferRelativeResize="0"/>
          <p:nvPr/>
        </p:nvPicPr>
        <p:blipFill rotWithShape="1">
          <a:blip r:embed="rId4">
            <a:alphaModFix/>
          </a:blip>
          <a:srcRect b="0" l="0" r="0" t="0"/>
          <a:stretch/>
        </p:blipFill>
        <p:spPr>
          <a:xfrm>
            <a:off x="387575" y="2445975"/>
            <a:ext cx="3138933" cy="2354200"/>
          </a:xfrm>
          <a:prstGeom prst="rect">
            <a:avLst/>
          </a:prstGeom>
          <a:noFill/>
          <a:ln>
            <a:noFill/>
          </a:ln>
        </p:spPr>
      </p:pic>
      <p:pic>
        <p:nvPicPr>
          <p:cNvPr id="163" name="Google Shape;163;p13"/>
          <p:cNvPicPr preferRelativeResize="0"/>
          <p:nvPr/>
        </p:nvPicPr>
        <p:blipFill rotWithShape="1">
          <a:blip r:embed="rId5">
            <a:alphaModFix/>
          </a:blip>
          <a:srcRect b="0" l="0" r="0" t="0"/>
          <a:stretch/>
        </p:blipFill>
        <p:spPr>
          <a:xfrm>
            <a:off x="5778622" y="2598375"/>
            <a:ext cx="2984367" cy="2201800"/>
          </a:xfrm>
          <a:prstGeom prst="rect">
            <a:avLst/>
          </a:prstGeom>
          <a:noFill/>
          <a:ln>
            <a:noFill/>
          </a:ln>
        </p:spPr>
      </p:pic>
      <p:sp>
        <p:nvSpPr>
          <p:cNvPr id="164" name="Google Shape;164;p13"/>
          <p:cNvSpPr txBox="1"/>
          <p:nvPr/>
        </p:nvSpPr>
        <p:spPr>
          <a:xfrm>
            <a:off x="3612450" y="2438875"/>
            <a:ext cx="2051400" cy="235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xo"/>
              <a:ea typeface="Exo"/>
              <a:cs typeface="Exo"/>
              <a:sym typeface="Exo"/>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xo"/>
              <a:ea typeface="Exo"/>
              <a:cs typeface="Exo"/>
              <a:sym typeface="Exo"/>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Exo"/>
                <a:ea typeface="Exo"/>
                <a:cs typeface="Exo"/>
                <a:sym typeface="Exo"/>
              </a:rPr>
              <a:t>Insert the screws from the bottom of the board</a:t>
            </a:r>
            <a:endParaRPr b="0" i="0" sz="1800" u="none" cap="none" strike="noStrike">
              <a:solidFill>
                <a:schemeClr val="lt1"/>
              </a:solidFill>
              <a:latin typeface="Exo"/>
              <a:ea typeface="Exo"/>
              <a:cs typeface="Exo"/>
              <a:sym typeface="Exo"/>
            </a:endParaRPr>
          </a:p>
          <a:p>
            <a:pPr indent="0" lvl="0" marL="0" marR="0" rtl="0" algn="ctr">
              <a:lnSpc>
                <a:spcPct val="100000"/>
              </a:lnSpc>
              <a:spcBef>
                <a:spcPts val="0"/>
              </a:spcBef>
              <a:spcAft>
                <a:spcPts val="0"/>
              </a:spcAft>
              <a:buClr>
                <a:srgbClr val="000000"/>
              </a:buClr>
              <a:buSzPts val="3500"/>
              <a:buFont typeface="Arial"/>
              <a:buNone/>
            </a:pPr>
            <a:r>
              <a:rPr b="0" i="0" lang="en" sz="3500" u="none" cap="none" strike="noStrike">
                <a:solidFill>
                  <a:schemeClr val="lt1"/>
                </a:solidFill>
                <a:latin typeface="Exo"/>
                <a:ea typeface="Exo"/>
                <a:cs typeface="Exo"/>
                <a:sym typeface="Exo"/>
              </a:rPr>
              <a:t>←</a:t>
            </a:r>
            <a:endParaRPr b="0" i="0" sz="3500" u="none" cap="none" strike="noStrike">
              <a:solidFill>
                <a:schemeClr val="lt1"/>
              </a:solidFill>
              <a:latin typeface="Exo"/>
              <a:ea typeface="Exo"/>
              <a:cs typeface="Exo"/>
              <a:sym typeface="Ex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4"/>
          <p:cNvSpPr txBox="1"/>
          <p:nvPr/>
        </p:nvSpPr>
        <p:spPr>
          <a:xfrm>
            <a:off x="331150" y="251300"/>
            <a:ext cx="4240800" cy="2598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CHARGE SOCKET:</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600" u="none" cap="none" strike="noStrike">
                <a:solidFill>
                  <a:schemeClr val="lt1"/>
                </a:solidFill>
                <a:latin typeface="Exo"/>
                <a:ea typeface="Exo"/>
                <a:cs typeface="Exo"/>
                <a:sym typeface="Exo"/>
              </a:rPr>
              <a:t>With the panel face up, the charge socket is mounted in the upper right corner.</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It is installed using two #6 x 3/4” machine screws with nylon insert lock nuts. </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1" lang="en" sz="1500" u="none" cap="none" strike="noStrike">
                <a:solidFill>
                  <a:schemeClr val="lt1"/>
                </a:solidFill>
                <a:latin typeface="Exo"/>
                <a:ea typeface="Exo"/>
                <a:cs typeface="Exo"/>
                <a:sym typeface="Exo"/>
              </a:rPr>
              <a:t>The socket represents the</a:t>
            </a:r>
            <a:endParaRPr b="0" i="1" sz="15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1" lang="en" sz="1500" u="none" cap="none" strike="noStrike">
                <a:solidFill>
                  <a:schemeClr val="lt1"/>
                </a:solidFill>
                <a:latin typeface="Exo"/>
                <a:ea typeface="Exo"/>
                <a:cs typeface="Exo"/>
                <a:sym typeface="Exo"/>
              </a:rPr>
              <a:t>power receptacle use to charge the vehicle with an extension cord.</a:t>
            </a:r>
            <a:endParaRPr b="0" i="1" sz="15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70" name="Google Shape;170;p14"/>
          <p:cNvPicPr preferRelativeResize="0"/>
          <p:nvPr/>
        </p:nvPicPr>
        <p:blipFill rotWithShape="1">
          <a:blip r:embed="rId3">
            <a:alphaModFix/>
          </a:blip>
          <a:srcRect b="0" l="0" r="0" t="0"/>
          <a:stretch/>
        </p:blipFill>
        <p:spPr>
          <a:xfrm>
            <a:off x="6187725" y="368225"/>
            <a:ext cx="2603200" cy="1958275"/>
          </a:xfrm>
          <a:prstGeom prst="rect">
            <a:avLst/>
          </a:prstGeom>
          <a:noFill/>
          <a:ln>
            <a:noFill/>
          </a:ln>
        </p:spPr>
      </p:pic>
      <p:pic>
        <p:nvPicPr>
          <p:cNvPr id="171" name="Google Shape;171;p14"/>
          <p:cNvPicPr preferRelativeResize="0"/>
          <p:nvPr/>
        </p:nvPicPr>
        <p:blipFill rotWithShape="1">
          <a:blip r:embed="rId4">
            <a:alphaModFix/>
          </a:blip>
          <a:srcRect b="0" l="0" r="0" t="0"/>
          <a:stretch/>
        </p:blipFill>
        <p:spPr>
          <a:xfrm>
            <a:off x="1149950" y="2843725"/>
            <a:ext cx="2603200" cy="1969678"/>
          </a:xfrm>
          <a:prstGeom prst="rect">
            <a:avLst/>
          </a:prstGeom>
          <a:noFill/>
          <a:ln>
            <a:noFill/>
          </a:ln>
        </p:spPr>
      </p:pic>
      <p:pic>
        <p:nvPicPr>
          <p:cNvPr id="172" name="Google Shape;172;p14"/>
          <p:cNvPicPr preferRelativeResize="0"/>
          <p:nvPr/>
        </p:nvPicPr>
        <p:blipFill rotWithShape="1">
          <a:blip r:embed="rId5">
            <a:alphaModFix/>
          </a:blip>
          <a:srcRect b="0" l="0" r="0" t="0"/>
          <a:stretch/>
        </p:blipFill>
        <p:spPr>
          <a:xfrm>
            <a:off x="6187725" y="2837938"/>
            <a:ext cx="2603200" cy="19812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5"/>
          <p:cNvSpPr txBox="1"/>
          <p:nvPr/>
        </p:nvSpPr>
        <p:spPr>
          <a:xfrm>
            <a:off x="331150" y="251300"/>
            <a:ext cx="4240800" cy="4619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RELAYS:</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There are four single pole double throw relays. Each relay uses a #10-24 x 1/2” machine screw with nylon insert locknut to secure it to the bottom of the panel.</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1" i="0" lang="en" sz="1600" u="sng" cap="none" strike="noStrike">
                <a:solidFill>
                  <a:schemeClr val="lt1"/>
                </a:solidFill>
                <a:latin typeface="Exo"/>
                <a:ea typeface="Exo"/>
                <a:cs typeface="Exo"/>
                <a:sym typeface="Exo"/>
              </a:rPr>
              <a:t>Two</a:t>
            </a:r>
            <a:r>
              <a:rPr b="0" i="0" lang="en" sz="1600" u="none" cap="none" strike="noStrike">
                <a:solidFill>
                  <a:schemeClr val="lt1"/>
                </a:solidFill>
                <a:latin typeface="Exo"/>
                <a:ea typeface="Exo"/>
                <a:cs typeface="Exo"/>
                <a:sym typeface="Exo"/>
              </a:rPr>
              <a:t> relays are mounted near the motor.</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These will be the forward and reverse relays,</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representing the Forward-Reverse Contactor in the vehicle.</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1" i="0" lang="en" sz="1600" u="sng" cap="none" strike="noStrike">
                <a:solidFill>
                  <a:schemeClr val="lt1"/>
                </a:solidFill>
                <a:latin typeface="Exo"/>
                <a:ea typeface="Exo"/>
                <a:cs typeface="Exo"/>
                <a:sym typeface="Exo"/>
              </a:rPr>
              <a:t>One relay</a:t>
            </a:r>
            <a:r>
              <a:rPr b="0" i="0" lang="en" sz="1600" u="none" cap="none" strike="noStrike">
                <a:solidFill>
                  <a:schemeClr val="lt1"/>
                </a:solidFill>
                <a:latin typeface="Exo"/>
                <a:ea typeface="Exo"/>
                <a:cs typeface="Exo"/>
                <a:sym typeface="Exo"/>
              </a:rPr>
              <a:t> is mounted near the charge socket,</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representing the charge relay.</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1" i="0" lang="en" sz="1600" u="sng" cap="none" strike="noStrike">
                <a:solidFill>
                  <a:schemeClr val="lt1"/>
                </a:solidFill>
                <a:latin typeface="Exo"/>
                <a:ea typeface="Exo"/>
                <a:cs typeface="Exo"/>
                <a:sym typeface="Exo"/>
              </a:rPr>
              <a:t>The final relay</a:t>
            </a:r>
            <a:r>
              <a:rPr b="0" i="0" lang="en" sz="1600" u="none" cap="none" strike="noStrike">
                <a:solidFill>
                  <a:schemeClr val="lt1"/>
                </a:solidFill>
                <a:latin typeface="Exo"/>
                <a:ea typeface="Exo"/>
                <a:cs typeface="Exo"/>
                <a:sym typeface="Exo"/>
              </a:rPr>
              <a:t> is mounted near the center of</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the panel, and represents the key relay.</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t/>
            </a:r>
            <a:endParaRPr b="0" i="0" sz="18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400"/>
              <a:buFont typeface="Arial"/>
              <a:buNone/>
            </a:pPr>
            <a:r>
              <a:t/>
            </a:r>
            <a:endParaRPr b="0" i="1" sz="14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78" name="Google Shape;178;p15"/>
          <p:cNvPicPr preferRelativeResize="0"/>
          <p:nvPr/>
        </p:nvPicPr>
        <p:blipFill rotWithShape="1">
          <a:blip r:embed="rId3">
            <a:alphaModFix/>
          </a:blip>
          <a:srcRect b="0" l="0" r="0" t="0"/>
          <a:stretch/>
        </p:blipFill>
        <p:spPr>
          <a:xfrm>
            <a:off x="6781800" y="1049625"/>
            <a:ext cx="2007900" cy="1522125"/>
          </a:xfrm>
          <a:prstGeom prst="rect">
            <a:avLst/>
          </a:prstGeom>
          <a:noFill/>
          <a:ln>
            <a:noFill/>
          </a:ln>
        </p:spPr>
      </p:pic>
      <p:pic>
        <p:nvPicPr>
          <p:cNvPr id="179" name="Google Shape;179;p15"/>
          <p:cNvPicPr preferRelativeResize="0"/>
          <p:nvPr/>
        </p:nvPicPr>
        <p:blipFill rotWithShape="1">
          <a:blip r:embed="rId4">
            <a:alphaModFix/>
          </a:blip>
          <a:srcRect b="0" l="0" r="0" t="0"/>
          <a:stretch/>
        </p:blipFill>
        <p:spPr>
          <a:xfrm>
            <a:off x="4572000" y="2425236"/>
            <a:ext cx="2133600" cy="1585215"/>
          </a:xfrm>
          <a:prstGeom prst="rect">
            <a:avLst/>
          </a:prstGeom>
          <a:noFill/>
          <a:ln>
            <a:noFill/>
          </a:ln>
        </p:spPr>
      </p:pic>
      <p:pic>
        <p:nvPicPr>
          <p:cNvPr id="180" name="Google Shape;180;p15"/>
          <p:cNvPicPr preferRelativeResize="0"/>
          <p:nvPr/>
        </p:nvPicPr>
        <p:blipFill rotWithShape="1">
          <a:blip r:embed="rId5">
            <a:alphaModFix/>
          </a:blip>
          <a:srcRect b="0" l="0" r="0" t="0"/>
          <a:stretch/>
        </p:blipFill>
        <p:spPr>
          <a:xfrm>
            <a:off x="4572000" y="333625"/>
            <a:ext cx="2133600" cy="1600200"/>
          </a:xfrm>
          <a:prstGeom prst="rect">
            <a:avLst/>
          </a:prstGeom>
          <a:noFill/>
          <a:ln>
            <a:noFill/>
          </a:ln>
        </p:spPr>
      </p:pic>
      <p:pic>
        <p:nvPicPr>
          <p:cNvPr id="181" name="Google Shape;181;p15"/>
          <p:cNvPicPr preferRelativeResize="0"/>
          <p:nvPr/>
        </p:nvPicPr>
        <p:blipFill rotWithShape="1">
          <a:blip r:embed="rId6">
            <a:alphaModFix/>
          </a:blip>
          <a:srcRect b="0" l="0" r="0" t="0"/>
          <a:stretch/>
        </p:blipFill>
        <p:spPr>
          <a:xfrm>
            <a:off x="6781800" y="3219519"/>
            <a:ext cx="2007900" cy="15529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6"/>
          <p:cNvSpPr txBox="1"/>
          <p:nvPr/>
        </p:nvSpPr>
        <p:spPr>
          <a:xfrm>
            <a:off x="331150" y="181100"/>
            <a:ext cx="4240800" cy="46266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KEY SWITCH:</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The key switch includes a key, the switch body, a locking nut for underneath the panel, and a top nut for above the panel.</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The key switch fits snuggly into the oblong hole near the middle relay.</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120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The locking nut has two flat sides that match the flat sides on the key switch. This helps the nut slide easily along the switch until it touches the panel. First, move the locking nut all the way back toward the key switch. Then push the key switch through the hole and screw on the top nut until it’s tight. Finally, adjust the bottom nut to keep the switch firmly in place.</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1200"/>
              </a:spcBef>
              <a:spcAft>
                <a:spcPts val="0"/>
              </a:spcAft>
              <a:buClr>
                <a:srgbClr val="000000"/>
              </a:buClr>
              <a:buSzPts val="1200"/>
              <a:buFont typeface="Arial"/>
              <a:buNone/>
            </a:pPr>
            <a:r>
              <a:t/>
            </a:r>
            <a:endParaRPr b="0" i="0" sz="12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t/>
            </a:r>
            <a:endParaRPr b="0" i="0" sz="12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1400"/>
              <a:buFont typeface="Arial"/>
              <a:buNone/>
            </a:pPr>
            <a:r>
              <a:t/>
            </a:r>
            <a:endParaRPr b="1" i="0" sz="14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pic>
        <p:nvPicPr>
          <p:cNvPr id="187" name="Google Shape;187;p16"/>
          <p:cNvPicPr preferRelativeResize="0"/>
          <p:nvPr/>
        </p:nvPicPr>
        <p:blipFill rotWithShape="1">
          <a:blip r:embed="rId3">
            <a:alphaModFix/>
          </a:blip>
          <a:srcRect b="0" l="0" r="0" t="0"/>
          <a:stretch/>
        </p:blipFill>
        <p:spPr>
          <a:xfrm>
            <a:off x="4572000" y="278725"/>
            <a:ext cx="1924300" cy="1619250"/>
          </a:xfrm>
          <a:prstGeom prst="rect">
            <a:avLst/>
          </a:prstGeom>
          <a:noFill/>
          <a:ln>
            <a:noFill/>
          </a:ln>
        </p:spPr>
      </p:pic>
      <p:sp>
        <p:nvSpPr>
          <p:cNvPr id="188" name="Google Shape;188;p16"/>
          <p:cNvSpPr/>
          <p:nvPr/>
        </p:nvSpPr>
        <p:spPr>
          <a:xfrm>
            <a:off x="5584980" y="1336225"/>
            <a:ext cx="402000" cy="440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 name="Google Shape;189;p16"/>
          <p:cNvPicPr preferRelativeResize="0"/>
          <p:nvPr/>
        </p:nvPicPr>
        <p:blipFill rotWithShape="1">
          <a:blip r:embed="rId4">
            <a:alphaModFix/>
          </a:blip>
          <a:srcRect b="0" l="0" r="0" t="0"/>
          <a:stretch/>
        </p:blipFill>
        <p:spPr>
          <a:xfrm>
            <a:off x="6731068" y="306150"/>
            <a:ext cx="2079732" cy="1564400"/>
          </a:xfrm>
          <a:prstGeom prst="rect">
            <a:avLst/>
          </a:prstGeom>
          <a:noFill/>
          <a:ln>
            <a:noFill/>
          </a:ln>
        </p:spPr>
      </p:pic>
      <p:pic>
        <p:nvPicPr>
          <p:cNvPr id="190" name="Google Shape;190;p16"/>
          <p:cNvPicPr preferRelativeResize="0"/>
          <p:nvPr/>
        </p:nvPicPr>
        <p:blipFill rotWithShape="1">
          <a:blip r:embed="rId5">
            <a:alphaModFix/>
          </a:blip>
          <a:srcRect b="0" l="0" r="0" t="0"/>
          <a:stretch/>
        </p:blipFill>
        <p:spPr>
          <a:xfrm>
            <a:off x="4668403" y="2062574"/>
            <a:ext cx="2441575" cy="1762750"/>
          </a:xfrm>
          <a:prstGeom prst="rect">
            <a:avLst/>
          </a:prstGeom>
          <a:noFill/>
          <a:ln>
            <a:noFill/>
          </a:ln>
        </p:spPr>
      </p:pic>
      <p:pic>
        <p:nvPicPr>
          <p:cNvPr id="191" name="Google Shape;191;p16"/>
          <p:cNvPicPr preferRelativeResize="0"/>
          <p:nvPr/>
        </p:nvPicPr>
        <p:blipFill rotWithShape="1">
          <a:blip r:embed="rId6">
            <a:alphaModFix/>
          </a:blip>
          <a:srcRect b="0" l="0" r="0" t="0"/>
          <a:stretch/>
        </p:blipFill>
        <p:spPr>
          <a:xfrm>
            <a:off x="6658150" y="3217013"/>
            <a:ext cx="2152650" cy="1590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7"/>
          <p:cNvSpPr txBox="1"/>
          <p:nvPr/>
        </p:nvSpPr>
        <p:spPr>
          <a:xfrm>
            <a:off x="331150" y="251300"/>
            <a:ext cx="49458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PUSH BUTTON TOGGLE SWITCH:</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100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The red toggle switch represents the Big Red Button in the vehicle, and effectively disconnects all 12 volt power supplies to the Always On Fuse Block. </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600" u="none" cap="none" strike="noStrike">
                <a:solidFill>
                  <a:schemeClr val="lt1"/>
                </a:solidFill>
                <a:latin typeface="Exo"/>
                <a:ea typeface="Exo"/>
                <a:cs typeface="Exo"/>
                <a:sym typeface="Exo"/>
              </a:rPr>
              <a:t>It is mounted in the upper left corner of the panel above the motor using the</a:t>
            </a:r>
            <a:r>
              <a:rPr b="1" i="0" lang="en" sz="1600" u="sng" cap="none" strike="noStrike">
                <a:solidFill>
                  <a:schemeClr val="lt1"/>
                </a:solidFill>
                <a:latin typeface="Exo"/>
                <a:ea typeface="Exo"/>
                <a:cs typeface="Exo"/>
                <a:sym typeface="Exo"/>
              </a:rPr>
              <a:t> 1/2” nut</a:t>
            </a:r>
            <a:r>
              <a:rPr b="0" i="0" lang="en" sz="1600" u="none" cap="none" strike="noStrike">
                <a:solidFill>
                  <a:schemeClr val="lt1"/>
                </a:solidFill>
                <a:latin typeface="Exo"/>
                <a:ea typeface="Exo"/>
                <a:cs typeface="Exo"/>
                <a:sym typeface="Exo"/>
              </a:rPr>
              <a:t> and </a:t>
            </a:r>
            <a:r>
              <a:rPr b="1" i="0" lang="en" sz="1600" u="sng" cap="none" strike="noStrike">
                <a:solidFill>
                  <a:schemeClr val="lt1"/>
                </a:solidFill>
                <a:latin typeface="Exo"/>
                <a:ea typeface="Exo"/>
                <a:cs typeface="Exo"/>
                <a:sym typeface="Exo"/>
              </a:rPr>
              <a:t>lock washer</a:t>
            </a:r>
            <a:r>
              <a:rPr b="0" i="0" lang="en" sz="1600" u="none" cap="none" strike="noStrike">
                <a:solidFill>
                  <a:schemeClr val="lt1"/>
                </a:solidFill>
                <a:latin typeface="Exo"/>
                <a:ea typeface="Exo"/>
                <a:cs typeface="Exo"/>
                <a:sym typeface="Exo"/>
              </a:rPr>
              <a:t> included with the switch.</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600" u="none" cap="none" strike="noStrike">
                <a:solidFill>
                  <a:schemeClr val="lt1"/>
                </a:solidFill>
                <a:latin typeface="Exo"/>
                <a:ea typeface="Exo"/>
                <a:cs typeface="Exo"/>
                <a:sym typeface="Exo"/>
              </a:rPr>
              <a:t>The black toggle switch represents the Inertia Switch in the vehicle. When triggered, the coil power for the key relay is disconnected, effectively turning off the vehicle. It is mounted to the right of the key switch with a </a:t>
            </a:r>
            <a:r>
              <a:rPr b="1" i="0" lang="en" sz="1600" u="sng" cap="none" strike="noStrike">
                <a:solidFill>
                  <a:schemeClr val="lt1"/>
                </a:solidFill>
                <a:latin typeface="Exo"/>
                <a:ea typeface="Exo"/>
                <a:cs typeface="Exo"/>
                <a:sym typeface="Exo"/>
              </a:rPr>
              <a:t>1/2” nut and lock washer.</a:t>
            </a:r>
            <a:endParaRPr b="1" i="0" sz="1600" u="sng"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chemeClr val="dk1"/>
              </a:buClr>
              <a:buSzPts val="1100"/>
              <a:buFont typeface="Arial"/>
              <a:buNone/>
            </a:pPr>
            <a:r>
              <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2"/>
              </a:solidFill>
              <a:latin typeface="Arial"/>
              <a:ea typeface="Arial"/>
              <a:cs typeface="Arial"/>
              <a:sym typeface="Arial"/>
            </a:endParaRPr>
          </a:p>
        </p:txBody>
      </p:sp>
      <p:pic>
        <p:nvPicPr>
          <p:cNvPr id="197" name="Google Shape;197;p17"/>
          <p:cNvPicPr preferRelativeResize="0"/>
          <p:nvPr/>
        </p:nvPicPr>
        <p:blipFill rotWithShape="1">
          <a:blip r:embed="rId3">
            <a:alphaModFix/>
          </a:blip>
          <a:srcRect b="0" l="0" r="0" t="0"/>
          <a:stretch/>
        </p:blipFill>
        <p:spPr>
          <a:xfrm>
            <a:off x="5794450" y="340550"/>
            <a:ext cx="2909750" cy="2176300"/>
          </a:xfrm>
          <a:prstGeom prst="rect">
            <a:avLst/>
          </a:prstGeom>
          <a:noFill/>
          <a:ln>
            <a:noFill/>
          </a:ln>
        </p:spPr>
      </p:pic>
      <p:sp>
        <p:nvSpPr>
          <p:cNvPr id="198" name="Google Shape;198;p17"/>
          <p:cNvSpPr/>
          <p:nvPr/>
        </p:nvSpPr>
        <p:spPr>
          <a:xfrm>
            <a:off x="6034850" y="569150"/>
            <a:ext cx="399900" cy="39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7"/>
          <p:cNvSpPr/>
          <p:nvPr/>
        </p:nvSpPr>
        <p:spPr>
          <a:xfrm>
            <a:off x="7892325" y="1838675"/>
            <a:ext cx="399900" cy="39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0" name="Google Shape;200;p17"/>
          <p:cNvPicPr preferRelativeResize="0"/>
          <p:nvPr/>
        </p:nvPicPr>
        <p:blipFill rotWithShape="1">
          <a:blip r:embed="rId4">
            <a:alphaModFix/>
          </a:blip>
          <a:srcRect b="0" l="0" r="0" t="0"/>
          <a:stretch/>
        </p:blipFill>
        <p:spPr>
          <a:xfrm>
            <a:off x="5829622" y="2631400"/>
            <a:ext cx="2874578" cy="2176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8"/>
          <p:cNvSpPr txBox="1"/>
          <p:nvPr/>
        </p:nvSpPr>
        <p:spPr>
          <a:xfrm>
            <a:off x="331150" y="251300"/>
            <a:ext cx="53508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FUSE BLOCKS:</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550" u="none" cap="none" strike="noStrike">
                <a:solidFill>
                  <a:schemeClr val="lt1"/>
                </a:solidFill>
                <a:latin typeface="Exo"/>
                <a:ea typeface="Exo"/>
                <a:cs typeface="Exo"/>
                <a:sym typeface="Exo"/>
              </a:rPr>
              <a:t>The two fuse blocks are mounted underneath the</a:t>
            </a:r>
            <a:endParaRPr b="0" i="0" sz="155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550" u="none" cap="none" strike="noStrike">
                <a:solidFill>
                  <a:schemeClr val="lt1"/>
                </a:solidFill>
                <a:latin typeface="Exo"/>
                <a:ea typeface="Exo"/>
                <a:cs typeface="Exo"/>
                <a:sym typeface="Exo"/>
              </a:rPr>
              <a:t>panel, each using </a:t>
            </a:r>
            <a:r>
              <a:rPr b="1" i="0" lang="en" sz="1550" u="sng" cap="none" strike="noStrike">
                <a:solidFill>
                  <a:schemeClr val="lt1"/>
                </a:solidFill>
                <a:latin typeface="Exo"/>
                <a:ea typeface="Exo"/>
                <a:cs typeface="Exo"/>
                <a:sym typeface="Exo"/>
              </a:rPr>
              <a:t>two #10-24 x 1/2” machine screws with a nylon insert locknut.</a:t>
            </a:r>
            <a:endParaRPr b="1" i="0" sz="1550" u="sng"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t/>
            </a:r>
            <a:endParaRPr b="1" i="0" sz="1550" u="sng"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550"/>
              <a:buFont typeface="Arial"/>
              <a:buNone/>
            </a:pPr>
            <a:r>
              <a:rPr b="0" i="0" lang="en" sz="1550" u="none" cap="none" strike="noStrike">
                <a:solidFill>
                  <a:schemeClr val="lt1"/>
                </a:solidFill>
                <a:latin typeface="Exo"/>
                <a:ea typeface="Exo"/>
                <a:cs typeface="Exo"/>
                <a:sym typeface="Exo"/>
              </a:rPr>
              <a:t>One fuse block is mounted near the center relay and key switch, this is the Key On Fuse Block. When the key is switched on, the key relay activates and allows power to supply this fuse block from the Always On Fuse Block.</a:t>
            </a:r>
            <a:endParaRPr b="0" i="0" sz="155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t/>
            </a:r>
            <a:endParaRPr b="0" i="0" sz="155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550" u="none" cap="none" strike="noStrike">
                <a:solidFill>
                  <a:schemeClr val="lt1"/>
                </a:solidFill>
                <a:latin typeface="Exo"/>
                <a:ea typeface="Exo"/>
                <a:cs typeface="Exo"/>
                <a:sym typeface="Exo"/>
              </a:rPr>
              <a:t>The second fuse block is the Always On Fuse block, and is mounted near the red toggle switch on the motor side of the panel. The 12 volt battery provides the supply to this fuse block, with only the Red Toggle Switch(Big Red Button) in line between the fuse block and the battery.</a:t>
            </a:r>
            <a:endParaRPr b="0" i="0" sz="1550" u="none" cap="none" strike="noStrike">
              <a:solidFill>
                <a:schemeClr val="dk2"/>
              </a:solidFill>
              <a:latin typeface="Arial"/>
              <a:ea typeface="Arial"/>
              <a:cs typeface="Arial"/>
              <a:sym typeface="Arial"/>
            </a:endParaRPr>
          </a:p>
        </p:txBody>
      </p:sp>
      <p:pic>
        <p:nvPicPr>
          <p:cNvPr id="206" name="Google Shape;206;p18"/>
          <p:cNvPicPr preferRelativeResize="0"/>
          <p:nvPr/>
        </p:nvPicPr>
        <p:blipFill rotWithShape="1">
          <a:blip r:embed="rId3">
            <a:alphaModFix/>
          </a:blip>
          <a:srcRect b="0" l="0" r="0" t="0"/>
          <a:stretch/>
        </p:blipFill>
        <p:spPr>
          <a:xfrm>
            <a:off x="5937525" y="2692875"/>
            <a:ext cx="2860475" cy="2145350"/>
          </a:xfrm>
          <a:prstGeom prst="rect">
            <a:avLst/>
          </a:prstGeom>
          <a:noFill/>
          <a:ln>
            <a:noFill/>
          </a:ln>
        </p:spPr>
      </p:pic>
      <p:pic>
        <p:nvPicPr>
          <p:cNvPr id="207" name="Google Shape;207;p18"/>
          <p:cNvPicPr preferRelativeResize="0"/>
          <p:nvPr/>
        </p:nvPicPr>
        <p:blipFill rotWithShape="1">
          <a:blip r:embed="rId4">
            <a:alphaModFix/>
          </a:blip>
          <a:srcRect b="0" l="0" r="0" t="0"/>
          <a:stretch/>
        </p:blipFill>
        <p:spPr>
          <a:xfrm>
            <a:off x="5888550" y="317050"/>
            <a:ext cx="2909450" cy="2145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9"/>
          <p:cNvSpPr txBox="1"/>
          <p:nvPr/>
        </p:nvSpPr>
        <p:spPr>
          <a:xfrm>
            <a:off x="331150" y="251300"/>
            <a:ext cx="4551300" cy="2834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ON/OFF TOGGLE SWITCH &amp; COVER:</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500"/>
              <a:buFont typeface="Arial"/>
              <a:buNone/>
            </a:pPr>
            <a:r>
              <a:rPr b="0" i="0" lang="en" sz="1500" u="none" cap="none" strike="noStrike">
                <a:solidFill>
                  <a:schemeClr val="lt1"/>
                </a:solidFill>
                <a:latin typeface="Exo"/>
                <a:ea typeface="Exo"/>
                <a:cs typeface="Exo"/>
                <a:sym typeface="Exo"/>
              </a:rPr>
              <a:t>This On-Off-On switch is a double pole double throw switch, representing the Forward-Neutral- Reverse(FNR) switch in the vehicle.</a:t>
            </a:r>
            <a:endParaRPr b="0" i="0" sz="15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500"/>
              <a:buFont typeface="Arial"/>
              <a:buNone/>
            </a:pPr>
            <a:r>
              <a:rPr b="0" i="0" lang="en" sz="1500" u="none" cap="none" strike="noStrike">
                <a:solidFill>
                  <a:schemeClr val="lt1"/>
                </a:solidFill>
                <a:latin typeface="Exo"/>
                <a:ea typeface="Exo"/>
                <a:cs typeface="Exo"/>
                <a:sym typeface="Exo"/>
              </a:rPr>
              <a:t>The switch is mounted with a nut underneath the panel, as well as one above the cover. The cover has tab that aligns with a notch on the switch for correct orientation. The switch is mounted near the key switch.</a:t>
            </a:r>
            <a:endParaRPr b="0" i="0" sz="15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13" name="Google Shape;213;p19"/>
          <p:cNvPicPr preferRelativeResize="0"/>
          <p:nvPr/>
        </p:nvPicPr>
        <p:blipFill rotWithShape="1">
          <a:blip r:embed="rId3">
            <a:alphaModFix/>
          </a:blip>
          <a:srcRect b="0" l="0" r="0" t="0"/>
          <a:stretch/>
        </p:blipFill>
        <p:spPr>
          <a:xfrm>
            <a:off x="4882450" y="251301"/>
            <a:ext cx="2869250" cy="2175800"/>
          </a:xfrm>
          <a:prstGeom prst="rect">
            <a:avLst/>
          </a:prstGeom>
          <a:noFill/>
          <a:ln>
            <a:noFill/>
          </a:ln>
        </p:spPr>
      </p:pic>
      <p:sp>
        <p:nvSpPr>
          <p:cNvPr id="214" name="Google Shape;214;p19"/>
          <p:cNvSpPr/>
          <p:nvPr/>
        </p:nvSpPr>
        <p:spPr>
          <a:xfrm>
            <a:off x="6528505" y="1246062"/>
            <a:ext cx="621900" cy="63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5" name="Google Shape;215;p19"/>
          <p:cNvPicPr preferRelativeResize="0"/>
          <p:nvPr/>
        </p:nvPicPr>
        <p:blipFill rotWithShape="1">
          <a:blip r:embed="rId4">
            <a:alphaModFix/>
          </a:blip>
          <a:srcRect b="0" l="0" r="0" t="0"/>
          <a:stretch/>
        </p:blipFill>
        <p:spPr>
          <a:xfrm>
            <a:off x="1438962" y="3085700"/>
            <a:ext cx="2335675" cy="1740300"/>
          </a:xfrm>
          <a:prstGeom prst="rect">
            <a:avLst/>
          </a:prstGeom>
          <a:noFill/>
          <a:ln>
            <a:noFill/>
          </a:ln>
        </p:spPr>
      </p:pic>
      <p:pic>
        <p:nvPicPr>
          <p:cNvPr id="216" name="Google Shape;216;p19"/>
          <p:cNvPicPr preferRelativeResize="0"/>
          <p:nvPr/>
        </p:nvPicPr>
        <p:blipFill rotWithShape="1">
          <a:blip r:embed="rId5">
            <a:alphaModFix/>
          </a:blip>
          <a:srcRect b="0" l="0" r="0" t="0"/>
          <a:stretch/>
        </p:blipFill>
        <p:spPr>
          <a:xfrm>
            <a:off x="5940800" y="2699036"/>
            <a:ext cx="2869250" cy="21269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2"/>
          <p:cNvSpPr txBox="1"/>
          <p:nvPr/>
        </p:nvSpPr>
        <p:spPr>
          <a:xfrm>
            <a:off x="331150" y="251300"/>
            <a:ext cx="41208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100"/>
              <a:buFont typeface="Arial"/>
              <a:buNone/>
            </a:pPr>
            <a:r>
              <a:rPr b="1" i="0" lang="en" sz="2100" u="none" cap="none" strike="noStrike">
                <a:solidFill>
                  <a:schemeClr val="lt1"/>
                </a:solidFill>
                <a:latin typeface="Exo"/>
                <a:ea typeface="Exo"/>
                <a:cs typeface="Exo"/>
                <a:sym typeface="Exo"/>
              </a:rPr>
              <a:t>Essential Question: </a:t>
            </a:r>
            <a:endParaRPr b="1" i="0" sz="210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2100"/>
              <a:buFont typeface="Arial"/>
              <a:buNone/>
            </a:pPr>
            <a:r>
              <a:rPr b="0" i="1" lang="en" sz="2100" u="none" cap="none" strike="noStrike">
                <a:solidFill>
                  <a:schemeClr val="lt1"/>
                </a:solidFill>
                <a:latin typeface="Exo"/>
                <a:ea typeface="Exo"/>
                <a:cs typeface="Exo"/>
                <a:sym typeface="Exo"/>
              </a:rPr>
              <a:t>How does the Switch Relay Kit work?</a:t>
            </a:r>
            <a:endParaRPr b="0" i="1" sz="21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2100"/>
              <a:buFont typeface="Arial"/>
              <a:buNone/>
            </a:pPr>
            <a:r>
              <a:rPr b="1" i="0" lang="en" sz="2100" u="none" cap="none" strike="noStrike">
                <a:solidFill>
                  <a:schemeClr val="lt1"/>
                </a:solidFill>
                <a:latin typeface="Exo"/>
                <a:ea typeface="Exo"/>
                <a:cs typeface="Exo"/>
                <a:sym typeface="Exo"/>
              </a:rPr>
              <a:t>Objective: </a:t>
            </a:r>
            <a:endParaRPr b="1" i="0" sz="210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2100"/>
              <a:buFont typeface="Arial"/>
              <a:buNone/>
            </a:pPr>
            <a:r>
              <a:rPr b="0" i="0" lang="en" sz="2100" u="none" cap="none" strike="noStrike">
                <a:solidFill>
                  <a:schemeClr val="lt1"/>
                </a:solidFill>
                <a:latin typeface="Exo"/>
                <a:ea typeface="Exo"/>
                <a:cs typeface="Exo"/>
                <a:sym typeface="Exo"/>
              </a:rPr>
              <a:t>Students will build the SWITCH Relay Lab Kit to understand the principles of relay circuits, identify their components, and explore their applications in systems like the Switch vehicle.</a:t>
            </a:r>
            <a:endParaRPr b="0" i="0" sz="21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1300"/>
              <a:buFont typeface="Arial"/>
              <a:buNone/>
            </a:pPr>
            <a:r>
              <a:rPr b="0" i="1" lang="en" sz="1300" u="none" cap="none" strike="noStrike">
                <a:solidFill>
                  <a:schemeClr val="lt1"/>
                </a:solidFill>
                <a:latin typeface="Exo"/>
                <a:ea typeface="Exo"/>
                <a:cs typeface="Exo"/>
                <a:sym typeface="Exo"/>
              </a:rPr>
              <a:t>This will take multiple class periods</a:t>
            </a:r>
            <a:endParaRPr b="0" i="1" sz="1300" u="none" cap="none" strike="noStrike">
              <a:solidFill>
                <a:schemeClr val="lt1"/>
              </a:solidFill>
              <a:latin typeface="Exo"/>
              <a:ea typeface="Exo"/>
              <a:cs typeface="Exo"/>
              <a:sym typeface="Exo"/>
            </a:endParaRPr>
          </a:p>
          <a:p>
            <a:pPr indent="0" lvl="0" marL="0" marR="0" rtl="0" algn="l">
              <a:lnSpc>
                <a:spcPct val="100000"/>
              </a:lnSpc>
              <a:spcBef>
                <a:spcPts val="1000"/>
              </a:spcBef>
              <a:spcAft>
                <a:spcPts val="0"/>
              </a:spcAft>
              <a:buClr>
                <a:srgbClr val="000000"/>
              </a:buClr>
              <a:buSzPts val="1900"/>
              <a:buFont typeface="Arial"/>
              <a:buNone/>
            </a:pPr>
            <a:r>
              <a:t/>
            </a:r>
            <a:endParaRPr b="0" i="0" sz="1900" u="none" cap="none" strike="noStrike">
              <a:solidFill>
                <a:schemeClr val="dk2"/>
              </a:solidFill>
              <a:latin typeface="Arial"/>
              <a:ea typeface="Arial"/>
              <a:cs typeface="Arial"/>
              <a:sym typeface="Arial"/>
            </a:endParaRPr>
          </a:p>
        </p:txBody>
      </p:sp>
      <p:pic>
        <p:nvPicPr>
          <p:cNvPr id="60" name="Google Shape;60;p2"/>
          <p:cNvPicPr preferRelativeResize="0"/>
          <p:nvPr/>
        </p:nvPicPr>
        <p:blipFill rotWithShape="1">
          <a:blip r:embed="rId3">
            <a:alphaModFix/>
          </a:blip>
          <a:srcRect b="0" l="0" r="0" t="0"/>
          <a:stretch/>
        </p:blipFill>
        <p:spPr>
          <a:xfrm rot="-5400000">
            <a:off x="6199425" y="2219425"/>
            <a:ext cx="2194650" cy="2899300"/>
          </a:xfrm>
          <a:prstGeom prst="rect">
            <a:avLst/>
          </a:prstGeom>
          <a:noFill/>
          <a:ln>
            <a:noFill/>
          </a:ln>
        </p:spPr>
      </p:pic>
      <p:pic>
        <p:nvPicPr>
          <p:cNvPr id="61" name="Google Shape;61;p2"/>
          <p:cNvPicPr preferRelativeResize="0"/>
          <p:nvPr/>
        </p:nvPicPr>
        <p:blipFill rotWithShape="1">
          <a:blip r:embed="rId4">
            <a:alphaModFix/>
          </a:blip>
          <a:srcRect b="0" l="0" r="0" t="0"/>
          <a:stretch/>
        </p:blipFill>
        <p:spPr>
          <a:xfrm rot="-5400000">
            <a:off x="4960325" y="-65699"/>
            <a:ext cx="2200600" cy="29772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0"/>
          <p:cNvSpPr txBox="1"/>
          <p:nvPr/>
        </p:nvSpPr>
        <p:spPr>
          <a:xfrm>
            <a:off x="293375" y="293550"/>
            <a:ext cx="47511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BUZZER:</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500"/>
              <a:buFont typeface="Arial"/>
              <a:buNone/>
            </a:pPr>
            <a:r>
              <a:rPr b="0" i="0" lang="en" sz="1500" u="none" cap="none" strike="noStrike">
                <a:solidFill>
                  <a:schemeClr val="lt1"/>
                </a:solidFill>
                <a:latin typeface="Exo"/>
                <a:ea typeface="Exo"/>
                <a:cs typeface="Exo"/>
                <a:sym typeface="Exo"/>
              </a:rPr>
              <a:t>The buzzer is installed on the top of the panel, with the lead wires going through the 1/2” relief hole. It uses </a:t>
            </a:r>
            <a:r>
              <a:rPr b="1" i="0" lang="en" sz="1500" u="sng" cap="none" strike="noStrike">
                <a:solidFill>
                  <a:schemeClr val="lt1"/>
                </a:solidFill>
                <a:latin typeface="Exo"/>
                <a:ea typeface="Exo"/>
                <a:cs typeface="Exo"/>
                <a:sym typeface="Exo"/>
              </a:rPr>
              <a:t>two #6 x 3/4” machine screws with nylon insert locknuts</a:t>
            </a:r>
            <a:r>
              <a:rPr b="0" i="0" lang="en" sz="1500" u="none" cap="none" strike="noStrike">
                <a:solidFill>
                  <a:schemeClr val="lt1"/>
                </a:solidFill>
                <a:latin typeface="Exo"/>
                <a:ea typeface="Exo"/>
                <a:cs typeface="Exo"/>
                <a:sym typeface="Exo"/>
              </a:rPr>
              <a:t>. The buzzer represents the reverse buzzer on the vehicle, and turns on when the vehicle is put into reverse via the Forward-Neutral-Reverse Switch.</a:t>
            </a:r>
            <a:endParaRPr b="0" i="0" sz="150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BLUE &amp; GREEN LIGHTS:</a:t>
            </a:r>
            <a:endParaRPr b="1" i="0" sz="200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lt1"/>
                </a:solidFill>
                <a:latin typeface="Exo"/>
                <a:ea typeface="Exo"/>
                <a:cs typeface="Exo"/>
                <a:sym typeface="Exo"/>
              </a:rPr>
              <a:t>The blue light is pressed into the 1/2” hole next to the charge socket. It represents the charge light in the vehicle, activating when the charging circuit is active. The green light is pressed into the 1/2” hole next to the Forward-Neutral-Reverse Switch. It represents the ready light in the vehicle, activating when the key is switched on and the vehicle is ready to drive.</a:t>
            </a:r>
            <a:endParaRPr b="0" i="0" sz="150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chemeClr val="dk1"/>
              </a:buClr>
              <a:buSzPts val="1100"/>
              <a:buFont typeface="Arial"/>
              <a:buNone/>
            </a:pPr>
            <a:r>
              <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22" name="Google Shape;222;p20"/>
          <p:cNvPicPr preferRelativeResize="0"/>
          <p:nvPr/>
        </p:nvPicPr>
        <p:blipFill rotWithShape="1">
          <a:blip r:embed="rId3">
            <a:alphaModFix/>
          </a:blip>
          <a:srcRect b="0" l="0" r="0" t="0"/>
          <a:stretch/>
        </p:blipFill>
        <p:spPr>
          <a:xfrm>
            <a:off x="5129375" y="305275"/>
            <a:ext cx="1808760" cy="1322100"/>
          </a:xfrm>
          <a:prstGeom prst="rect">
            <a:avLst/>
          </a:prstGeom>
          <a:noFill/>
          <a:ln>
            <a:noFill/>
          </a:ln>
        </p:spPr>
      </p:pic>
      <p:pic>
        <p:nvPicPr>
          <p:cNvPr id="223" name="Google Shape;223;p20"/>
          <p:cNvPicPr preferRelativeResize="0"/>
          <p:nvPr/>
        </p:nvPicPr>
        <p:blipFill rotWithShape="1">
          <a:blip r:embed="rId4">
            <a:alphaModFix/>
          </a:blip>
          <a:srcRect b="0" l="0" r="0" t="0"/>
          <a:stretch/>
        </p:blipFill>
        <p:spPr>
          <a:xfrm>
            <a:off x="6938125" y="305275"/>
            <a:ext cx="1862575" cy="1322100"/>
          </a:xfrm>
          <a:prstGeom prst="rect">
            <a:avLst/>
          </a:prstGeom>
          <a:noFill/>
          <a:ln>
            <a:noFill/>
          </a:ln>
        </p:spPr>
      </p:pic>
      <p:pic>
        <p:nvPicPr>
          <p:cNvPr id="224" name="Google Shape;224;p20"/>
          <p:cNvPicPr preferRelativeResize="0"/>
          <p:nvPr/>
        </p:nvPicPr>
        <p:blipFill rotWithShape="1">
          <a:blip r:embed="rId5">
            <a:alphaModFix/>
          </a:blip>
          <a:srcRect b="0" l="0" r="0" t="0"/>
          <a:stretch/>
        </p:blipFill>
        <p:spPr>
          <a:xfrm>
            <a:off x="4952650" y="3207500"/>
            <a:ext cx="2162175" cy="1600200"/>
          </a:xfrm>
          <a:prstGeom prst="rect">
            <a:avLst/>
          </a:prstGeom>
          <a:noFill/>
          <a:ln>
            <a:noFill/>
          </a:ln>
        </p:spPr>
      </p:pic>
      <p:pic>
        <p:nvPicPr>
          <p:cNvPr id="225" name="Google Shape;225;p20"/>
          <p:cNvPicPr preferRelativeResize="0"/>
          <p:nvPr/>
        </p:nvPicPr>
        <p:blipFill rotWithShape="1">
          <a:blip r:embed="rId6">
            <a:alphaModFix/>
          </a:blip>
          <a:srcRect b="0" l="0" r="0" t="0"/>
          <a:stretch/>
        </p:blipFill>
        <p:spPr>
          <a:xfrm>
            <a:off x="6552253" y="1791175"/>
            <a:ext cx="2248450" cy="1711250"/>
          </a:xfrm>
          <a:prstGeom prst="rect">
            <a:avLst/>
          </a:prstGeom>
          <a:noFill/>
          <a:ln>
            <a:noFill/>
          </a:ln>
        </p:spPr>
      </p:pic>
      <p:sp>
        <p:nvSpPr>
          <p:cNvPr id="226" name="Google Shape;226;p20"/>
          <p:cNvSpPr/>
          <p:nvPr/>
        </p:nvSpPr>
        <p:spPr>
          <a:xfrm>
            <a:off x="8175025" y="2655250"/>
            <a:ext cx="294000" cy="341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0"/>
          <p:cNvSpPr/>
          <p:nvPr/>
        </p:nvSpPr>
        <p:spPr>
          <a:xfrm>
            <a:off x="7974675" y="1855150"/>
            <a:ext cx="294000" cy="341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0"/>
          <p:cNvSpPr/>
          <p:nvPr/>
        </p:nvSpPr>
        <p:spPr>
          <a:xfrm>
            <a:off x="7680675" y="2476250"/>
            <a:ext cx="294000" cy="341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1"/>
          <p:cNvSpPr txBox="1"/>
          <p:nvPr/>
        </p:nvSpPr>
        <p:spPr>
          <a:xfrm>
            <a:off x="2241000" y="1348200"/>
            <a:ext cx="4662000" cy="244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200"/>
              <a:buFont typeface="Arial"/>
              <a:buNone/>
            </a:pPr>
            <a:r>
              <a:rPr b="0" i="0" lang="en" sz="5200" u="none" cap="none" strike="noStrike">
                <a:solidFill>
                  <a:schemeClr val="lt1"/>
                </a:solidFill>
                <a:latin typeface="Exo Medium"/>
                <a:ea typeface="Exo Medium"/>
                <a:cs typeface="Exo Medium"/>
                <a:sym typeface="Exo Medium"/>
              </a:rPr>
              <a:t>NEEDED SKILLS TO CONTINUE</a:t>
            </a:r>
            <a:endParaRPr b="0" i="0" sz="5200" u="none" cap="none" strike="noStrike">
              <a:solidFill>
                <a:schemeClr val="lt1"/>
              </a:solidFill>
              <a:latin typeface="Exo Medium"/>
              <a:ea typeface="Exo Medium"/>
              <a:cs typeface="Exo Medium"/>
              <a:sym typeface="Exo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2"/>
          <p:cNvSpPr txBox="1"/>
          <p:nvPr/>
        </p:nvSpPr>
        <p:spPr>
          <a:xfrm>
            <a:off x="331150" y="251300"/>
            <a:ext cx="58566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SKILLS:</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500"/>
              <a:buFont typeface="Arial"/>
              <a:buNone/>
            </a:pPr>
            <a:r>
              <a:rPr b="0" i="0" lang="en" sz="1500" u="none" cap="none" strike="noStrike">
                <a:solidFill>
                  <a:schemeClr val="lt1"/>
                </a:solidFill>
                <a:latin typeface="Exo"/>
                <a:ea typeface="Exo"/>
                <a:cs typeface="Exo"/>
                <a:sym typeface="Exo"/>
              </a:rPr>
              <a:t>The following slides contain skills needed in order to complete the wiring of the SWITCH relay</a:t>
            </a:r>
            <a:endParaRPr b="0" i="0" sz="150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1500"/>
              <a:buFont typeface="Arial"/>
              <a:buNone/>
            </a:pPr>
            <a:r>
              <a:rPr b="1" i="0" lang="en" sz="1500" u="sng" cap="none" strike="noStrike">
                <a:solidFill>
                  <a:schemeClr val="lt1"/>
                </a:solidFill>
                <a:latin typeface="Exo"/>
                <a:ea typeface="Exo"/>
                <a:cs typeface="Exo"/>
                <a:sym typeface="Exo"/>
              </a:rPr>
              <a:t>Crimping:</a:t>
            </a:r>
            <a:r>
              <a:rPr b="0" i="0" lang="en" sz="1500" u="none" cap="none" strike="noStrike">
                <a:solidFill>
                  <a:schemeClr val="lt1"/>
                </a:solidFill>
                <a:latin typeface="Exo"/>
                <a:ea typeface="Exo"/>
                <a:cs typeface="Exo"/>
                <a:sym typeface="Exo"/>
              </a:rPr>
              <a:t> Crimping is when you squeeze a metal connector tightly onto the end of a wire so it stays attached. It makes sure electricity can flow safely and the wire won’t come loose.</a:t>
            </a:r>
            <a:endParaRPr b="0" i="0" sz="150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1500"/>
              <a:buFont typeface="Arial"/>
              <a:buNone/>
            </a:pPr>
            <a:r>
              <a:rPr b="1" i="0" lang="en" sz="1500" u="sng" cap="none" strike="noStrike">
                <a:solidFill>
                  <a:schemeClr val="lt1"/>
                </a:solidFill>
                <a:latin typeface="Exo"/>
                <a:ea typeface="Exo"/>
                <a:cs typeface="Exo"/>
                <a:sym typeface="Exo"/>
              </a:rPr>
              <a:t>Termination:</a:t>
            </a:r>
            <a:r>
              <a:rPr b="0" i="0" lang="en" sz="1500" u="none" cap="none" strike="noStrike">
                <a:solidFill>
                  <a:schemeClr val="lt1"/>
                </a:solidFill>
                <a:latin typeface="Exo"/>
                <a:ea typeface="Exo"/>
                <a:cs typeface="Exo"/>
                <a:sym typeface="Exo"/>
              </a:rPr>
              <a:t> Termination means connecting the end of a wire to something, like a connector, so it can be used in a circuit. It’s how the wire is "finished" and ready to be attached to equipment.</a:t>
            </a:r>
            <a:endParaRPr b="0" i="0" sz="150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1500"/>
              <a:buFont typeface="Arial"/>
              <a:buNone/>
            </a:pPr>
            <a:r>
              <a:rPr b="1" i="0" lang="en" sz="1500" u="sng" cap="none" strike="noStrike">
                <a:solidFill>
                  <a:schemeClr val="lt1"/>
                </a:solidFill>
                <a:latin typeface="Exo"/>
                <a:ea typeface="Exo"/>
                <a:cs typeface="Exo"/>
                <a:sym typeface="Exo"/>
              </a:rPr>
              <a:t>Nylon Termination Shroud: </a:t>
            </a:r>
            <a:r>
              <a:rPr b="0" i="0" lang="en" sz="1500" u="none" cap="none" strike="noStrike">
                <a:solidFill>
                  <a:schemeClr val="lt1"/>
                </a:solidFill>
                <a:latin typeface="Exo"/>
                <a:ea typeface="Exo"/>
                <a:cs typeface="Exo"/>
                <a:sym typeface="Exo"/>
              </a:rPr>
              <a:t>This is a small cover, usually made of nylon (a strong plastic), that goes over the place where the wire connects to something. It protects the connection and keeps it safe from dirt, damage, or touching other wires.</a:t>
            </a:r>
            <a:endParaRPr b="0" i="0" sz="150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1500"/>
              <a:buFont typeface="Arial"/>
              <a:buNone/>
            </a:pPr>
            <a:r>
              <a:rPr b="1" i="0" lang="en" sz="1500" u="sng" cap="none" strike="noStrike">
                <a:solidFill>
                  <a:schemeClr val="lt1"/>
                </a:solidFill>
                <a:latin typeface="Exo"/>
                <a:ea typeface="Exo"/>
                <a:cs typeface="Exo"/>
                <a:sym typeface="Exo"/>
              </a:rPr>
              <a:t>Wire Insulation:</a:t>
            </a:r>
            <a:r>
              <a:rPr b="0" i="0" lang="en" sz="1500" u="none" cap="none" strike="noStrike">
                <a:solidFill>
                  <a:schemeClr val="lt1"/>
                </a:solidFill>
                <a:latin typeface="Exo"/>
                <a:ea typeface="Exo"/>
                <a:cs typeface="Exo"/>
                <a:sym typeface="Exo"/>
              </a:rPr>
              <a:t> Wire insulation is the plastic or rubber coating around a wire. It protects people from getting shocked and keeps the electricity inside the wire from jumping to other things.</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descr="How to strip and prepare a piece of wire for a wire terminal.  Crimping the wire terminal on the wire.  Read and follow manufacturers instructions for installation of all  terminals." id="239" name="Google Shape;239;p22" title="How To Strip and Crimp A Wire Terminal.">
            <a:hlinkClick r:id="rId3"/>
          </p:cNvPr>
          <p:cNvPicPr preferRelativeResize="0"/>
          <p:nvPr/>
        </p:nvPicPr>
        <p:blipFill rotWithShape="1">
          <a:blip r:embed="rId4">
            <a:alphaModFix/>
          </a:blip>
          <a:srcRect b="0" l="0" r="0" t="0"/>
          <a:stretch/>
        </p:blipFill>
        <p:spPr>
          <a:xfrm>
            <a:off x="6187750" y="3337958"/>
            <a:ext cx="2612875" cy="1469742"/>
          </a:xfrm>
          <a:prstGeom prst="rect">
            <a:avLst/>
          </a:prstGeom>
          <a:noFill/>
          <a:ln>
            <a:noFill/>
          </a:ln>
        </p:spPr>
      </p:pic>
      <p:pic>
        <p:nvPicPr>
          <p:cNvPr id="240" name="Google Shape;240;p22"/>
          <p:cNvPicPr preferRelativeResize="0"/>
          <p:nvPr/>
        </p:nvPicPr>
        <p:blipFill rotWithShape="1">
          <a:blip r:embed="rId5">
            <a:alphaModFix/>
          </a:blip>
          <a:srcRect b="0" l="0" r="0" t="0"/>
          <a:stretch/>
        </p:blipFill>
        <p:spPr>
          <a:xfrm>
            <a:off x="6187750" y="339300"/>
            <a:ext cx="2612875" cy="19360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3"/>
          <p:cNvSpPr txBox="1"/>
          <p:nvPr/>
        </p:nvSpPr>
        <p:spPr>
          <a:xfrm>
            <a:off x="331150" y="251300"/>
            <a:ext cx="45819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WIRING TERMINATIONS:</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700"/>
              <a:buFont typeface="Arial"/>
              <a:buNone/>
            </a:pPr>
            <a:r>
              <a:rPr b="0" i="0" lang="en" sz="1700" u="none" cap="none" strike="noStrike">
                <a:solidFill>
                  <a:schemeClr val="lt1"/>
                </a:solidFill>
                <a:latin typeface="Exo"/>
                <a:ea typeface="Exo"/>
                <a:cs typeface="Exo"/>
                <a:sym typeface="Exo"/>
              </a:rPr>
              <a:t>For this lab, the focus is on simple, effective crimping. </a:t>
            </a:r>
            <a:endParaRPr b="0" i="0" sz="17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700"/>
              <a:buFont typeface="Arial"/>
              <a:buNone/>
            </a:pPr>
            <a:r>
              <a:rPr b="0" i="0" lang="en" sz="1700" u="none" cap="none" strike="noStrike">
                <a:solidFill>
                  <a:schemeClr val="lt1"/>
                </a:solidFill>
                <a:latin typeface="Exo"/>
                <a:ea typeface="Exo"/>
                <a:cs typeface="Exo"/>
                <a:sym typeface="Exo"/>
              </a:rPr>
              <a:t>The process involves cutting a wire to the proper length, stripping the insulation (exterior) off the wire, and making a secure connection to a termination by crimping the termination around the wire. </a:t>
            </a:r>
            <a:endParaRPr b="0" i="0" sz="17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700" u="none" cap="none" strike="noStrike">
                <a:solidFill>
                  <a:schemeClr val="lt1"/>
                </a:solidFill>
                <a:latin typeface="Exo"/>
                <a:ea typeface="Exo"/>
                <a:cs typeface="Exo"/>
                <a:sym typeface="Exo"/>
              </a:rPr>
              <a:t>The picture to the shows examples of good crimps. The copper wire protrudes minimally from the nylon(blue) termination shroud, the wire insulation ends inside the shroud, and the termination itself is not deformed in any way.</a:t>
            </a:r>
            <a:endParaRPr b="0" i="0" sz="1800" u="none" cap="none" strike="noStrike">
              <a:solidFill>
                <a:schemeClr val="dk2"/>
              </a:solidFill>
              <a:latin typeface="Arial"/>
              <a:ea typeface="Arial"/>
              <a:cs typeface="Arial"/>
              <a:sym typeface="Arial"/>
            </a:endParaRPr>
          </a:p>
        </p:txBody>
      </p:sp>
      <p:pic>
        <p:nvPicPr>
          <p:cNvPr id="246" name="Google Shape;246;p23"/>
          <p:cNvPicPr preferRelativeResize="0"/>
          <p:nvPr/>
        </p:nvPicPr>
        <p:blipFill rotWithShape="1">
          <a:blip r:embed="rId3">
            <a:alphaModFix/>
          </a:blip>
          <a:srcRect b="0" l="0" r="0" t="0"/>
          <a:stretch/>
        </p:blipFill>
        <p:spPr>
          <a:xfrm>
            <a:off x="5159450" y="1362075"/>
            <a:ext cx="3252504" cy="2419350"/>
          </a:xfrm>
          <a:prstGeom prst="rect">
            <a:avLst/>
          </a:prstGeom>
          <a:noFill/>
          <a:ln>
            <a:noFill/>
          </a:ln>
        </p:spPr>
      </p:pic>
      <p:sp>
        <p:nvSpPr>
          <p:cNvPr id="247" name="Google Shape;247;p23"/>
          <p:cNvSpPr txBox="1"/>
          <p:nvPr/>
        </p:nvSpPr>
        <p:spPr>
          <a:xfrm>
            <a:off x="5176425" y="926625"/>
            <a:ext cx="3186900" cy="43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0000"/>
                </a:solidFill>
                <a:latin typeface="Exo"/>
                <a:ea typeface="Exo"/>
                <a:cs typeface="Exo"/>
                <a:sym typeface="Exo"/>
              </a:rPr>
              <a:t>GOOD CRIMPS</a:t>
            </a:r>
            <a:endParaRPr b="1" i="0" sz="1800" u="none" cap="none" strike="noStrike">
              <a:solidFill>
                <a:srgbClr val="FF0000"/>
              </a:solidFill>
              <a:latin typeface="Exo"/>
              <a:ea typeface="Exo"/>
              <a:cs typeface="Exo"/>
              <a:sym typeface="Ex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4"/>
          <p:cNvSpPr txBox="1"/>
          <p:nvPr/>
        </p:nvSpPr>
        <p:spPr>
          <a:xfrm>
            <a:off x="331150" y="251300"/>
            <a:ext cx="45696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WIRING TERMINATIONS:</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550"/>
              <a:buFont typeface="Arial"/>
              <a:buNone/>
            </a:pPr>
            <a:r>
              <a:rPr b="0" i="0" lang="en" sz="1550" u="none" cap="none" strike="noStrike">
                <a:solidFill>
                  <a:schemeClr val="lt1"/>
                </a:solidFill>
                <a:latin typeface="Exo"/>
                <a:ea typeface="Exo"/>
                <a:cs typeface="Exo"/>
                <a:sym typeface="Exo"/>
              </a:rPr>
              <a:t>The picture shows examples of bad crimps.</a:t>
            </a:r>
            <a:endParaRPr b="0" i="0" sz="155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rgbClr val="000000"/>
              </a:buClr>
              <a:buSzPts val="1550"/>
              <a:buFont typeface="Arial"/>
              <a:buNone/>
            </a:pPr>
            <a:r>
              <a:t/>
            </a:r>
            <a:endParaRPr b="0" i="0" sz="155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1550"/>
              <a:buFont typeface="Arial"/>
              <a:buNone/>
            </a:pPr>
            <a:r>
              <a:rPr b="1" i="0" lang="en" sz="1550" u="sng" cap="none" strike="noStrike">
                <a:solidFill>
                  <a:schemeClr val="lt1"/>
                </a:solidFill>
                <a:latin typeface="Exo"/>
                <a:ea typeface="Exo"/>
                <a:cs typeface="Exo"/>
                <a:sym typeface="Exo"/>
              </a:rPr>
              <a:t>WIRE 1:</a:t>
            </a:r>
            <a:r>
              <a:rPr b="0" i="0" lang="en" sz="1550" u="none" cap="none" strike="noStrike">
                <a:solidFill>
                  <a:schemeClr val="lt1"/>
                </a:solidFill>
                <a:latin typeface="Exo"/>
                <a:ea typeface="Exo"/>
                <a:cs typeface="Exo"/>
                <a:sym typeface="Exo"/>
              </a:rPr>
              <a:t> The insulation ends well before the shroud, leaving exposed wire. </a:t>
            </a:r>
            <a:endParaRPr b="0" i="0" sz="155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1550"/>
              <a:buFont typeface="Arial"/>
              <a:buNone/>
            </a:pPr>
            <a:r>
              <a:rPr b="1" i="0" lang="en" sz="1550" u="sng" cap="none" strike="noStrike">
                <a:solidFill>
                  <a:schemeClr val="lt1"/>
                </a:solidFill>
                <a:latin typeface="Exo"/>
                <a:ea typeface="Exo"/>
                <a:cs typeface="Exo"/>
                <a:sym typeface="Exo"/>
              </a:rPr>
              <a:t>WIRE 2:</a:t>
            </a:r>
            <a:r>
              <a:rPr b="0" i="0" lang="en" sz="1550" u="none" cap="none" strike="noStrike">
                <a:solidFill>
                  <a:schemeClr val="lt1"/>
                </a:solidFill>
                <a:latin typeface="Exo"/>
                <a:ea typeface="Exo"/>
                <a:cs typeface="Exo"/>
                <a:sym typeface="Exo"/>
              </a:rPr>
              <a:t> The copper wire exceeds the shroud(blue) to the extent it would interfere with the connection, also leaving exposed wire.</a:t>
            </a:r>
            <a:endParaRPr b="0" i="0" sz="1550" u="none" cap="none" strike="noStrike">
              <a:solidFill>
                <a:schemeClr val="lt1"/>
              </a:solidFill>
              <a:latin typeface="Exo"/>
              <a:ea typeface="Exo"/>
              <a:cs typeface="Exo"/>
              <a:sym typeface="Exo"/>
            </a:endParaRPr>
          </a:p>
          <a:p>
            <a:pPr indent="0" lvl="0" marL="0" marR="0" rtl="0" algn="l">
              <a:lnSpc>
                <a:spcPct val="115000"/>
              </a:lnSpc>
              <a:spcBef>
                <a:spcPts val="0"/>
              </a:spcBef>
              <a:spcAft>
                <a:spcPts val="0"/>
              </a:spcAft>
              <a:buClr>
                <a:srgbClr val="000000"/>
              </a:buClr>
              <a:buSzPts val="1550"/>
              <a:buFont typeface="Arial"/>
              <a:buNone/>
            </a:pPr>
            <a:r>
              <a:rPr b="1" i="0" lang="en" sz="1550" u="sng" cap="none" strike="noStrike">
                <a:solidFill>
                  <a:schemeClr val="lt1"/>
                </a:solidFill>
                <a:latin typeface="Exo"/>
                <a:ea typeface="Exo"/>
                <a:cs typeface="Exo"/>
                <a:sym typeface="Exo"/>
              </a:rPr>
              <a:t>WIRE 3:</a:t>
            </a:r>
            <a:r>
              <a:rPr b="0" i="0" lang="en" sz="1550" u="none" cap="none" strike="noStrike">
                <a:solidFill>
                  <a:schemeClr val="lt1"/>
                </a:solidFill>
                <a:latin typeface="Exo"/>
                <a:ea typeface="Exo"/>
                <a:cs typeface="Exo"/>
                <a:sym typeface="Exo"/>
              </a:rPr>
              <a:t> The example shows the copper wire being split when inserted into the termination, with some strands folding backwards and sticking out of the shroud on the insulation side. This exposes wire behind the termination as well as effectively reducing wire gauge as not all strands are able to carry current through the connection.</a:t>
            </a:r>
            <a:endParaRPr b="1" i="0" sz="155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550"/>
              <a:buFont typeface="Arial"/>
              <a:buNone/>
            </a:pPr>
            <a:r>
              <a:t/>
            </a:r>
            <a:endParaRPr b="0" i="0" sz="1550" u="none" cap="none" strike="noStrike">
              <a:solidFill>
                <a:schemeClr val="dk2"/>
              </a:solidFill>
              <a:latin typeface="Arial"/>
              <a:ea typeface="Arial"/>
              <a:cs typeface="Arial"/>
              <a:sym typeface="Arial"/>
            </a:endParaRPr>
          </a:p>
        </p:txBody>
      </p:sp>
      <p:sp>
        <p:nvSpPr>
          <p:cNvPr id="253" name="Google Shape;253;p24"/>
          <p:cNvSpPr txBox="1"/>
          <p:nvPr/>
        </p:nvSpPr>
        <p:spPr>
          <a:xfrm>
            <a:off x="5176460" y="350425"/>
            <a:ext cx="3187800" cy="40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0000"/>
                </a:solidFill>
                <a:latin typeface="Exo"/>
                <a:ea typeface="Exo"/>
                <a:cs typeface="Exo"/>
                <a:sym typeface="Exo"/>
              </a:rPr>
              <a:t>BAD CRIMPS</a:t>
            </a:r>
            <a:endParaRPr b="1" i="0" sz="1800" u="none" cap="none" strike="noStrike">
              <a:solidFill>
                <a:srgbClr val="FF0000"/>
              </a:solidFill>
              <a:latin typeface="Exo"/>
              <a:ea typeface="Exo"/>
              <a:cs typeface="Exo"/>
              <a:sym typeface="Exo"/>
            </a:endParaRPr>
          </a:p>
        </p:txBody>
      </p:sp>
      <p:pic>
        <p:nvPicPr>
          <p:cNvPr id="254" name="Google Shape;254;p24"/>
          <p:cNvPicPr preferRelativeResize="0"/>
          <p:nvPr/>
        </p:nvPicPr>
        <p:blipFill rotWithShape="1">
          <a:blip r:embed="rId3">
            <a:alphaModFix/>
          </a:blip>
          <a:srcRect b="0" l="0" r="0" t="0"/>
          <a:stretch/>
        </p:blipFill>
        <p:spPr>
          <a:xfrm>
            <a:off x="5047075" y="773406"/>
            <a:ext cx="3645375" cy="2488620"/>
          </a:xfrm>
          <a:prstGeom prst="rect">
            <a:avLst/>
          </a:prstGeom>
          <a:noFill/>
          <a:ln>
            <a:noFill/>
          </a:ln>
        </p:spPr>
      </p:pic>
      <p:sp>
        <p:nvSpPr>
          <p:cNvPr id="255" name="Google Shape;255;p24"/>
          <p:cNvSpPr txBox="1"/>
          <p:nvPr/>
        </p:nvSpPr>
        <p:spPr>
          <a:xfrm>
            <a:off x="6093930" y="946932"/>
            <a:ext cx="1658400" cy="30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0000"/>
                </a:solidFill>
                <a:latin typeface="Exo"/>
                <a:ea typeface="Exo"/>
                <a:cs typeface="Exo"/>
                <a:sym typeface="Exo"/>
              </a:rPr>
              <a:t>#1	  #2	    #3	</a:t>
            </a:r>
            <a:endParaRPr b="0" i="0" sz="1800" u="none" cap="none" strike="noStrike">
              <a:solidFill>
                <a:srgbClr val="FF0000"/>
              </a:solidFill>
              <a:latin typeface="Exo"/>
              <a:ea typeface="Exo"/>
              <a:cs typeface="Exo"/>
              <a:sym typeface="Ex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5"/>
          <p:cNvSpPr txBox="1"/>
          <p:nvPr/>
        </p:nvSpPr>
        <p:spPr>
          <a:xfrm>
            <a:off x="331150" y="251300"/>
            <a:ext cx="82554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HOW TO STRIP A WIRE: </a:t>
            </a:r>
            <a:r>
              <a:rPr b="0" i="0" lang="en" sz="2000" u="none" cap="none" strike="noStrike">
                <a:solidFill>
                  <a:schemeClr val="lt1"/>
                </a:solidFill>
                <a:latin typeface="Exo"/>
                <a:ea typeface="Exo"/>
                <a:cs typeface="Exo"/>
                <a:sym typeface="Exo"/>
              </a:rPr>
              <a:t>(</a:t>
            </a:r>
            <a:r>
              <a:rPr b="0" i="1" lang="en" sz="1800" u="none" cap="none" strike="noStrike">
                <a:solidFill>
                  <a:schemeClr val="lt1"/>
                </a:solidFill>
                <a:latin typeface="Exo"/>
                <a:ea typeface="Exo"/>
                <a:cs typeface="Exo"/>
                <a:sym typeface="Exo"/>
              </a:rPr>
              <a:t>The next slide has an example.)</a:t>
            </a:r>
            <a:endParaRPr b="1" i="0" sz="2000" u="none" cap="none" strike="noStrike">
              <a:solidFill>
                <a:schemeClr val="lt1"/>
              </a:solidFill>
              <a:latin typeface="Exo"/>
              <a:ea typeface="Exo"/>
              <a:cs typeface="Exo"/>
              <a:sym typeface="Exo"/>
            </a:endParaRPr>
          </a:p>
          <a:p>
            <a:pPr indent="-330200" lvl="0" marL="457200" marR="0" rtl="0" algn="l">
              <a:lnSpc>
                <a:spcPct val="115000"/>
              </a:lnSpc>
              <a:spcBef>
                <a:spcPts val="1200"/>
              </a:spcBef>
              <a:spcAft>
                <a:spcPts val="0"/>
              </a:spcAft>
              <a:buClr>
                <a:schemeClr val="lt1"/>
              </a:buClr>
              <a:buSzPts val="1600"/>
              <a:buFont typeface="Arial"/>
              <a:buAutoNum type="arabicPeriod"/>
            </a:pPr>
            <a:r>
              <a:rPr b="1" i="0" lang="en" sz="1600" u="none" cap="none" strike="noStrike">
                <a:solidFill>
                  <a:schemeClr val="lt1"/>
                </a:solidFill>
                <a:latin typeface="Exo"/>
                <a:ea typeface="Exo"/>
                <a:cs typeface="Exo"/>
                <a:sym typeface="Exo"/>
              </a:rPr>
              <a:t>Cutting Wires:</a:t>
            </a:r>
            <a:br>
              <a:rPr b="1"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Some crimpers and pliers have a spot for cutting wires. In your lab kit, the cutting blade is on the wire stripper tool.</a:t>
            </a:r>
            <a:endParaRPr b="0" i="0" sz="1600" u="none" cap="none" strike="noStrike">
              <a:solidFill>
                <a:schemeClr val="lt1"/>
              </a:solidFill>
              <a:latin typeface="Exo"/>
              <a:ea typeface="Exo"/>
              <a:cs typeface="Exo"/>
              <a:sym typeface="Exo"/>
            </a:endParaRPr>
          </a:p>
          <a:p>
            <a:pPr indent="-330200" lvl="0" marL="457200" marR="0" rtl="0" algn="l">
              <a:lnSpc>
                <a:spcPct val="115000"/>
              </a:lnSpc>
              <a:spcBef>
                <a:spcPts val="0"/>
              </a:spcBef>
              <a:spcAft>
                <a:spcPts val="0"/>
              </a:spcAft>
              <a:buClr>
                <a:schemeClr val="lt1"/>
              </a:buClr>
              <a:buSzPts val="1600"/>
              <a:buFont typeface="Arial"/>
              <a:buAutoNum type="arabicPeriod"/>
            </a:pPr>
            <a:r>
              <a:rPr b="1" i="0" lang="en" sz="1600" u="none" cap="none" strike="noStrike">
                <a:solidFill>
                  <a:schemeClr val="lt1"/>
                </a:solidFill>
                <a:latin typeface="Exo"/>
                <a:ea typeface="Exo"/>
                <a:cs typeface="Exo"/>
                <a:sym typeface="Exo"/>
              </a:rPr>
              <a:t>Using the Stripping Tool:</a:t>
            </a:r>
            <a:br>
              <a:rPr b="1"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The stripper looks like a mix of scissors and pliers. It has holes labeled with wire sizes (called gauges). Your kit uses </a:t>
            </a:r>
            <a:r>
              <a:rPr b="1" i="0" lang="en" sz="1600" u="none" cap="none" strike="noStrike">
                <a:solidFill>
                  <a:schemeClr val="lt1"/>
                </a:solidFill>
                <a:latin typeface="Exo"/>
                <a:ea typeface="Exo"/>
                <a:cs typeface="Exo"/>
                <a:sym typeface="Exo"/>
              </a:rPr>
              <a:t>16-gauge</a:t>
            </a:r>
            <a:r>
              <a:rPr b="0" i="0" lang="en" sz="1600" u="none" cap="none" strike="noStrike">
                <a:solidFill>
                  <a:schemeClr val="lt1"/>
                </a:solidFill>
                <a:latin typeface="Exo"/>
                <a:ea typeface="Exo"/>
                <a:cs typeface="Exo"/>
                <a:sym typeface="Exo"/>
              </a:rPr>
              <a:t> wire.</a:t>
            </a:r>
            <a:endParaRPr b="0" i="0" sz="1600" u="none" cap="none" strike="noStrike">
              <a:solidFill>
                <a:schemeClr val="lt1"/>
              </a:solidFill>
              <a:latin typeface="Exo"/>
              <a:ea typeface="Exo"/>
              <a:cs typeface="Exo"/>
              <a:sym typeface="Exo"/>
            </a:endParaRPr>
          </a:p>
          <a:p>
            <a:pPr indent="-330200" lvl="0" marL="457200" marR="0" rtl="0" algn="l">
              <a:lnSpc>
                <a:spcPct val="115000"/>
              </a:lnSpc>
              <a:spcBef>
                <a:spcPts val="0"/>
              </a:spcBef>
              <a:spcAft>
                <a:spcPts val="0"/>
              </a:spcAft>
              <a:buClr>
                <a:schemeClr val="lt1"/>
              </a:buClr>
              <a:buSzPts val="1600"/>
              <a:buFont typeface="Arial"/>
              <a:buAutoNum type="arabicPeriod"/>
            </a:pPr>
            <a:r>
              <a:rPr b="1" i="0" lang="en" sz="1600" u="none" cap="none" strike="noStrike">
                <a:solidFill>
                  <a:schemeClr val="lt1"/>
                </a:solidFill>
                <a:latin typeface="Exo"/>
                <a:ea typeface="Exo"/>
                <a:cs typeface="Exo"/>
                <a:sym typeface="Exo"/>
              </a:rPr>
              <a:t>Stripping Steps:</a:t>
            </a:r>
            <a:br>
              <a:rPr b="1"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 Put the wire into the hole marked “16.”</a:t>
            </a:r>
            <a:br>
              <a:rPr b="0"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 Squeeze the tool all the way closed.</a:t>
            </a:r>
            <a:br>
              <a:rPr b="0"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 Hold the tool closed and pull the wire out.</a:t>
            </a:r>
            <a:br>
              <a:rPr b="0"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 The plastic coating (insulation) will come off, leaving bare wire.</a:t>
            </a:r>
            <a:endParaRPr b="0" i="0" sz="1600" u="none" cap="none" strike="noStrike">
              <a:solidFill>
                <a:schemeClr val="lt1"/>
              </a:solidFill>
              <a:latin typeface="Exo"/>
              <a:ea typeface="Exo"/>
              <a:cs typeface="Exo"/>
              <a:sym typeface="Exo"/>
            </a:endParaRPr>
          </a:p>
          <a:p>
            <a:pPr indent="-330200" lvl="0" marL="457200" marR="0" rtl="0" algn="l">
              <a:lnSpc>
                <a:spcPct val="115000"/>
              </a:lnSpc>
              <a:spcBef>
                <a:spcPts val="0"/>
              </a:spcBef>
              <a:spcAft>
                <a:spcPts val="0"/>
              </a:spcAft>
              <a:buClr>
                <a:schemeClr val="lt1"/>
              </a:buClr>
              <a:buSzPts val="1600"/>
              <a:buFont typeface="Arial"/>
              <a:buAutoNum type="arabicPeriod"/>
            </a:pPr>
            <a:r>
              <a:rPr b="1" i="0" lang="en" sz="1600" u="none" cap="none" strike="noStrike">
                <a:solidFill>
                  <a:schemeClr val="lt1"/>
                </a:solidFill>
                <a:latin typeface="Exo"/>
                <a:ea typeface="Exo"/>
                <a:cs typeface="Exo"/>
                <a:sym typeface="Exo"/>
              </a:rPr>
              <a:t>How Much to Strip:</a:t>
            </a:r>
            <a:br>
              <a:rPr b="1"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The amount of insulation you remove depends on the connector (termination) you're using.</a:t>
            </a:r>
            <a:endParaRPr b="1" i="0" sz="2000" u="none" cap="none" strike="noStrike">
              <a:solidFill>
                <a:schemeClr val="lt1"/>
              </a:solidFill>
              <a:latin typeface="Exo"/>
              <a:ea typeface="Exo"/>
              <a:cs typeface="Exo"/>
              <a:sym typeface="Exo"/>
            </a:endParaRPr>
          </a:p>
          <a:p>
            <a:pPr indent="0" lvl="0" marL="0" marR="0" rtl="0" algn="just">
              <a:lnSpc>
                <a:spcPct val="115000"/>
              </a:lnSpc>
              <a:spcBef>
                <a:spcPts val="12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6"/>
          <p:cNvPicPr preferRelativeResize="0"/>
          <p:nvPr/>
        </p:nvPicPr>
        <p:blipFill rotWithShape="1">
          <a:blip r:embed="rId3">
            <a:alphaModFix/>
          </a:blip>
          <a:srcRect b="0" l="0" r="0" t="0"/>
          <a:stretch/>
        </p:blipFill>
        <p:spPr>
          <a:xfrm>
            <a:off x="453600" y="1631000"/>
            <a:ext cx="8236800" cy="1881500"/>
          </a:xfrm>
          <a:prstGeom prst="rect">
            <a:avLst/>
          </a:prstGeom>
          <a:noFill/>
          <a:ln>
            <a:noFill/>
          </a:ln>
        </p:spPr>
      </p:pic>
      <p:sp>
        <p:nvSpPr>
          <p:cNvPr id="266" name="Google Shape;266;p26"/>
          <p:cNvSpPr txBox="1"/>
          <p:nvPr/>
        </p:nvSpPr>
        <p:spPr>
          <a:xfrm>
            <a:off x="308100" y="275175"/>
            <a:ext cx="3845400" cy="54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WIRING STRIPPING EXAMPLE:</a:t>
            </a:r>
            <a:endParaRPr b="1" i="0" sz="2000" u="none" cap="none" strike="noStrike">
              <a:solidFill>
                <a:schemeClr val="lt1"/>
              </a:solidFill>
              <a:latin typeface="Exo"/>
              <a:ea typeface="Exo"/>
              <a:cs typeface="Exo"/>
              <a:sym typeface="Ex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7"/>
          <p:cNvSpPr txBox="1"/>
          <p:nvPr/>
        </p:nvSpPr>
        <p:spPr>
          <a:xfrm>
            <a:off x="331150" y="251300"/>
            <a:ext cx="54684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CRIMPING:</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b="0" i="0" lang="en" sz="1500" u="none" cap="none" strike="noStrike">
                <a:solidFill>
                  <a:schemeClr val="lt1"/>
                </a:solidFill>
                <a:latin typeface="Exo"/>
                <a:ea typeface="Exo"/>
                <a:cs typeface="Exo"/>
                <a:sym typeface="Exo"/>
              </a:rPr>
              <a:t>Effective crimping is essential to secure connections. A poorly made crimp can lead to numerous headaches down the road if something is not working as it should, or more commonly, only working intermittently or randomly.</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chemeClr val="dk1"/>
              </a:buClr>
              <a:buSzPts val="1100"/>
              <a:buFont typeface="Arial"/>
              <a:buNone/>
            </a:pPr>
            <a:r>
              <a:rPr b="1" i="0" lang="en" sz="2000" u="none" cap="none" strike="noStrike">
                <a:solidFill>
                  <a:schemeClr val="lt1"/>
                </a:solidFill>
                <a:latin typeface="Exo"/>
                <a:ea typeface="Exo"/>
                <a:cs typeface="Exo"/>
                <a:sym typeface="Exo"/>
              </a:rPr>
              <a:t>COMMON CRIMPING MISTAKES:</a:t>
            </a:r>
            <a:endParaRPr b="1" i="0" sz="2000" u="none" cap="none" strike="noStrike">
              <a:solidFill>
                <a:schemeClr val="lt1"/>
              </a:solidFill>
              <a:latin typeface="Exo"/>
              <a:ea typeface="Exo"/>
              <a:cs typeface="Exo"/>
              <a:sym typeface="Exo"/>
            </a:endParaRPr>
          </a:p>
          <a:p>
            <a:pPr indent="-323850" lvl="0" marL="457200" marR="0" rtl="0" algn="just">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Not crimped enough. Vibrations over time and accidental pulling of wires will physically remove the wire from the termination, breaking contact.</a:t>
            </a:r>
            <a:endParaRPr b="0" i="0" sz="1500" u="none" cap="none" strike="noStrike">
              <a:solidFill>
                <a:schemeClr val="lt1"/>
              </a:solidFill>
              <a:latin typeface="Exo"/>
              <a:ea typeface="Exo"/>
              <a:cs typeface="Exo"/>
              <a:sym typeface="Exo"/>
            </a:endParaRPr>
          </a:p>
          <a:p>
            <a:pPr indent="-323850" lvl="0" marL="457200" marR="0" rtl="0" algn="just">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Crimping some but not all of the strands. This will limit the current that can safely travel through the termination.</a:t>
            </a:r>
            <a:endParaRPr b="0" i="0" sz="1500" u="none" cap="none" strike="noStrike">
              <a:solidFill>
                <a:schemeClr val="lt1"/>
              </a:solidFill>
              <a:latin typeface="Exo"/>
              <a:ea typeface="Exo"/>
              <a:cs typeface="Exo"/>
              <a:sym typeface="Exo"/>
            </a:endParaRPr>
          </a:p>
          <a:p>
            <a:pPr indent="-323850" lvl="0" marL="457200" marR="0" rtl="0" algn="just">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Excessive stripping of wires. Exposed wire strands before or after the termination are vulnerable to short circuiting. Any conductive element can short the exposed wire.</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72" name="Google Shape;272;p27"/>
          <p:cNvPicPr preferRelativeResize="0"/>
          <p:nvPr/>
        </p:nvPicPr>
        <p:blipFill rotWithShape="1">
          <a:blip r:embed="rId3">
            <a:alphaModFix/>
          </a:blip>
          <a:srcRect b="0" l="0" r="0" t="0"/>
          <a:stretch/>
        </p:blipFill>
        <p:spPr>
          <a:xfrm>
            <a:off x="5951950" y="343350"/>
            <a:ext cx="2866300" cy="2410650"/>
          </a:xfrm>
          <a:prstGeom prst="rect">
            <a:avLst/>
          </a:prstGeom>
          <a:noFill/>
          <a:ln>
            <a:noFill/>
          </a:ln>
        </p:spPr>
      </p:pic>
      <p:pic>
        <p:nvPicPr>
          <p:cNvPr id="273" name="Google Shape;273;p27"/>
          <p:cNvPicPr preferRelativeResize="0"/>
          <p:nvPr/>
        </p:nvPicPr>
        <p:blipFill rotWithShape="1">
          <a:blip r:embed="rId4">
            <a:alphaModFix/>
          </a:blip>
          <a:srcRect b="0" l="0" r="0" t="0"/>
          <a:stretch/>
        </p:blipFill>
        <p:spPr>
          <a:xfrm>
            <a:off x="6113025" y="2838100"/>
            <a:ext cx="2705225" cy="2025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8"/>
          <p:cNvSpPr txBox="1"/>
          <p:nvPr/>
        </p:nvSpPr>
        <p:spPr>
          <a:xfrm>
            <a:off x="331150" y="251300"/>
            <a:ext cx="83379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600"/>
              <a:buFont typeface="Arial"/>
              <a:buNone/>
            </a:pPr>
            <a:r>
              <a:rPr b="1" i="0" lang="en" sz="1600" u="none" cap="none" strike="noStrike">
                <a:solidFill>
                  <a:schemeClr val="lt1"/>
                </a:solidFill>
                <a:latin typeface="Exo"/>
                <a:ea typeface="Exo"/>
                <a:cs typeface="Exo"/>
                <a:sym typeface="Exo"/>
              </a:rPr>
              <a:t>HOW TO CRIMP A WIRE:</a:t>
            </a:r>
            <a:r>
              <a:rPr b="0" i="0" lang="en" sz="1600" u="none" cap="none" strike="noStrike">
                <a:solidFill>
                  <a:schemeClr val="lt1"/>
                </a:solidFill>
                <a:latin typeface="Exo"/>
                <a:ea typeface="Exo"/>
                <a:cs typeface="Exo"/>
                <a:sym typeface="Exo"/>
              </a:rPr>
              <a:t> (</a:t>
            </a:r>
            <a:r>
              <a:rPr b="0" i="1" lang="en" sz="1600" u="none" cap="none" strike="noStrike">
                <a:solidFill>
                  <a:schemeClr val="lt1"/>
                </a:solidFill>
                <a:latin typeface="Exo"/>
                <a:ea typeface="Exo"/>
                <a:cs typeface="Exo"/>
                <a:sym typeface="Exo"/>
              </a:rPr>
              <a:t>Review the youtube video on slide 22 if needed)</a:t>
            </a:r>
            <a:endParaRPr b="0" i="0" sz="1600" u="none" cap="none" strike="noStrike">
              <a:solidFill>
                <a:schemeClr val="lt1"/>
              </a:solidFill>
              <a:latin typeface="Exo"/>
              <a:ea typeface="Exo"/>
              <a:cs typeface="Exo"/>
              <a:sym typeface="Exo"/>
            </a:endParaRPr>
          </a:p>
          <a:p>
            <a:pPr indent="-330200" lvl="0" marL="457200" marR="0" rtl="0" algn="l">
              <a:lnSpc>
                <a:spcPct val="115000"/>
              </a:lnSpc>
              <a:spcBef>
                <a:spcPts val="1200"/>
              </a:spcBef>
              <a:spcAft>
                <a:spcPts val="0"/>
              </a:spcAft>
              <a:buClr>
                <a:schemeClr val="lt1"/>
              </a:buClr>
              <a:buSzPts val="1600"/>
              <a:buFont typeface="Arial"/>
              <a:buAutoNum type="arabicPeriod"/>
            </a:pPr>
            <a:r>
              <a:rPr b="1" i="0" lang="en" sz="1600" u="none" cap="none" strike="noStrike">
                <a:solidFill>
                  <a:schemeClr val="lt1"/>
                </a:solidFill>
                <a:latin typeface="Exo"/>
                <a:ea typeface="Exo"/>
                <a:cs typeface="Exo"/>
                <a:sym typeface="Exo"/>
              </a:rPr>
              <a:t>Strip the Wire:</a:t>
            </a:r>
            <a:br>
              <a:rPr b="1"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Take off about 1/4 inch of the plastic coating (insulation) from the end of the wire. This matches the size of most connectors in the kit. If you're not sure how much to strip, remove the plastic cover (shroud) from the connector and match it up.</a:t>
            </a:r>
            <a:endParaRPr b="0" i="0" sz="1600" u="none" cap="none" strike="noStrike">
              <a:solidFill>
                <a:schemeClr val="lt1"/>
              </a:solidFill>
              <a:latin typeface="Exo"/>
              <a:ea typeface="Exo"/>
              <a:cs typeface="Exo"/>
              <a:sym typeface="Exo"/>
            </a:endParaRPr>
          </a:p>
          <a:p>
            <a:pPr indent="-330200" lvl="0" marL="457200" marR="0" rtl="0" algn="l">
              <a:lnSpc>
                <a:spcPct val="115000"/>
              </a:lnSpc>
              <a:spcBef>
                <a:spcPts val="0"/>
              </a:spcBef>
              <a:spcAft>
                <a:spcPts val="0"/>
              </a:spcAft>
              <a:buClr>
                <a:schemeClr val="lt1"/>
              </a:buClr>
              <a:buSzPts val="1600"/>
              <a:buFont typeface="Arial"/>
              <a:buAutoNum type="arabicPeriod"/>
            </a:pPr>
            <a:r>
              <a:rPr b="1" i="0" lang="en" sz="1600" u="none" cap="none" strike="noStrike">
                <a:solidFill>
                  <a:schemeClr val="lt1"/>
                </a:solidFill>
                <a:latin typeface="Exo"/>
                <a:ea typeface="Exo"/>
                <a:cs typeface="Exo"/>
                <a:sym typeface="Exo"/>
              </a:rPr>
              <a:t>Choose the Right Connector:</a:t>
            </a:r>
            <a:br>
              <a:rPr b="1"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Connectors come in different sizes. Pick one that matches the thickness (gauge) of your wire. Tools usually have labels or colors to help you pick the right size.</a:t>
            </a:r>
            <a:endParaRPr b="0" i="0" sz="1600" u="none" cap="none" strike="noStrike">
              <a:solidFill>
                <a:schemeClr val="lt1"/>
              </a:solidFill>
              <a:latin typeface="Exo"/>
              <a:ea typeface="Exo"/>
              <a:cs typeface="Exo"/>
              <a:sym typeface="Exo"/>
            </a:endParaRPr>
          </a:p>
          <a:p>
            <a:pPr indent="-330200" lvl="0" marL="457200" marR="0" rtl="0" algn="l">
              <a:lnSpc>
                <a:spcPct val="115000"/>
              </a:lnSpc>
              <a:spcBef>
                <a:spcPts val="0"/>
              </a:spcBef>
              <a:spcAft>
                <a:spcPts val="0"/>
              </a:spcAft>
              <a:buClr>
                <a:schemeClr val="lt1"/>
              </a:buClr>
              <a:buSzPts val="1600"/>
              <a:buFont typeface="Arial"/>
              <a:buAutoNum type="arabicPeriod"/>
            </a:pPr>
            <a:r>
              <a:rPr b="1" i="0" lang="en" sz="1600" u="none" cap="none" strike="noStrike">
                <a:solidFill>
                  <a:schemeClr val="lt1"/>
                </a:solidFill>
                <a:latin typeface="Exo"/>
                <a:ea typeface="Exo"/>
                <a:cs typeface="Exo"/>
                <a:sym typeface="Exo"/>
              </a:rPr>
              <a:t>Crimp It:</a:t>
            </a:r>
            <a:br>
              <a:rPr b="1"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Put the connector in the tool first, then push the wire in and squeeze the tool tightly. If the connector falls off, try a smaller size. If it cuts the wire, try a bigger size.</a:t>
            </a:r>
            <a:endParaRPr b="0" i="0" sz="1600" u="none" cap="none" strike="noStrike">
              <a:solidFill>
                <a:schemeClr val="lt1"/>
              </a:solidFill>
              <a:latin typeface="Exo"/>
              <a:ea typeface="Exo"/>
              <a:cs typeface="Exo"/>
              <a:sym typeface="Exo"/>
            </a:endParaRPr>
          </a:p>
          <a:p>
            <a:pPr indent="-330200" lvl="0" marL="457200" marR="0" rtl="0" algn="l">
              <a:lnSpc>
                <a:spcPct val="115000"/>
              </a:lnSpc>
              <a:spcBef>
                <a:spcPts val="0"/>
              </a:spcBef>
              <a:spcAft>
                <a:spcPts val="0"/>
              </a:spcAft>
              <a:buClr>
                <a:schemeClr val="lt1"/>
              </a:buClr>
              <a:buSzPts val="1600"/>
              <a:buFont typeface="Arial"/>
              <a:buAutoNum type="arabicPeriod"/>
            </a:pPr>
            <a:r>
              <a:rPr b="1" i="0" lang="en" sz="1600" u="none" cap="none" strike="noStrike">
                <a:solidFill>
                  <a:schemeClr val="lt1"/>
                </a:solidFill>
                <a:latin typeface="Exo"/>
                <a:ea typeface="Exo"/>
                <a:cs typeface="Exo"/>
                <a:sym typeface="Exo"/>
              </a:rPr>
              <a:t>Tool Tips:</a:t>
            </a:r>
            <a:br>
              <a:rPr b="1" i="0" lang="en" sz="1600" u="none" cap="none" strike="noStrike">
                <a:solidFill>
                  <a:schemeClr val="lt1"/>
                </a:solidFill>
                <a:latin typeface="Exo"/>
                <a:ea typeface="Exo"/>
                <a:cs typeface="Exo"/>
                <a:sym typeface="Exo"/>
              </a:rPr>
            </a:br>
            <a:r>
              <a:rPr b="0" i="0" lang="en" sz="1600" u="none" cap="none" strike="noStrike">
                <a:solidFill>
                  <a:schemeClr val="lt1"/>
                </a:solidFill>
                <a:latin typeface="Exo"/>
                <a:ea typeface="Exo"/>
                <a:cs typeface="Exo"/>
                <a:sym typeface="Exo"/>
              </a:rPr>
              <a:t> Some tools crimp in one spot, and others crimp both the connector and the shroud. Tools may look the same but work slightly differently.</a:t>
            </a:r>
            <a:endParaRPr b="0" i="0" sz="1600" u="none" cap="none" strike="noStrike">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9"/>
          <p:cNvSpPr txBox="1"/>
          <p:nvPr/>
        </p:nvSpPr>
        <p:spPr>
          <a:xfrm>
            <a:off x="331150" y="251300"/>
            <a:ext cx="4240800" cy="5529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CRIMPING (EXAMPLE):</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84" name="Google Shape;284;p29"/>
          <p:cNvPicPr preferRelativeResize="0"/>
          <p:nvPr/>
        </p:nvPicPr>
        <p:blipFill rotWithShape="1">
          <a:blip r:embed="rId3">
            <a:alphaModFix/>
          </a:blip>
          <a:srcRect b="0" l="0" r="0" t="0"/>
          <a:stretch/>
        </p:blipFill>
        <p:spPr>
          <a:xfrm>
            <a:off x="446375" y="804200"/>
            <a:ext cx="2418764" cy="1767550"/>
          </a:xfrm>
          <a:prstGeom prst="rect">
            <a:avLst/>
          </a:prstGeom>
          <a:noFill/>
          <a:ln>
            <a:noFill/>
          </a:ln>
        </p:spPr>
      </p:pic>
      <p:pic>
        <p:nvPicPr>
          <p:cNvPr id="285" name="Google Shape;285;p29"/>
          <p:cNvPicPr preferRelativeResize="0"/>
          <p:nvPr/>
        </p:nvPicPr>
        <p:blipFill rotWithShape="1">
          <a:blip r:embed="rId4">
            <a:alphaModFix/>
          </a:blip>
          <a:srcRect b="0" l="0" r="0" t="0"/>
          <a:stretch/>
        </p:blipFill>
        <p:spPr>
          <a:xfrm>
            <a:off x="3406438" y="807175"/>
            <a:ext cx="2331125" cy="1761591"/>
          </a:xfrm>
          <a:prstGeom prst="rect">
            <a:avLst/>
          </a:prstGeom>
          <a:noFill/>
          <a:ln>
            <a:noFill/>
          </a:ln>
        </p:spPr>
      </p:pic>
      <p:pic>
        <p:nvPicPr>
          <p:cNvPr id="286" name="Google Shape;286;p29"/>
          <p:cNvPicPr preferRelativeResize="0"/>
          <p:nvPr/>
        </p:nvPicPr>
        <p:blipFill rotWithShape="1">
          <a:blip r:embed="rId5">
            <a:alphaModFix/>
          </a:blip>
          <a:srcRect b="0" l="0" r="0" t="0"/>
          <a:stretch/>
        </p:blipFill>
        <p:spPr>
          <a:xfrm>
            <a:off x="6337750" y="804200"/>
            <a:ext cx="2331117" cy="1767550"/>
          </a:xfrm>
          <a:prstGeom prst="rect">
            <a:avLst/>
          </a:prstGeom>
          <a:noFill/>
          <a:ln>
            <a:noFill/>
          </a:ln>
        </p:spPr>
      </p:pic>
      <p:pic>
        <p:nvPicPr>
          <p:cNvPr id="287" name="Google Shape;287;p29"/>
          <p:cNvPicPr preferRelativeResize="0"/>
          <p:nvPr/>
        </p:nvPicPr>
        <p:blipFill rotWithShape="1">
          <a:blip r:embed="rId6">
            <a:alphaModFix/>
          </a:blip>
          <a:srcRect b="0" l="0" r="0" t="0"/>
          <a:stretch/>
        </p:blipFill>
        <p:spPr>
          <a:xfrm>
            <a:off x="446375" y="2865250"/>
            <a:ext cx="2331125" cy="1751636"/>
          </a:xfrm>
          <a:prstGeom prst="rect">
            <a:avLst/>
          </a:prstGeom>
          <a:noFill/>
          <a:ln>
            <a:noFill/>
          </a:ln>
        </p:spPr>
      </p:pic>
      <p:pic>
        <p:nvPicPr>
          <p:cNvPr id="288" name="Google Shape;288;p29"/>
          <p:cNvPicPr preferRelativeResize="0"/>
          <p:nvPr/>
        </p:nvPicPr>
        <p:blipFill rotWithShape="1">
          <a:blip r:embed="rId7">
            <a:alphaModFix/>
          </a:blip>
          <a:srcRect b="0" l="0" r="0" t="0"/>
          <a:stretch/>
        </p:blipFill>
        <p:spPr>
          <a:xfrm>
            <a:off x="3406450" y="2865250"/>
            <a:ext cx="2331100" cy="1748325"/>
          </a:xfrm>
          <a:prstGeom prst="rect">
            <a:avLst/>
          </a:prstGeom>
          <a:noFill/>
          <a:ln>
            <a:noFill/>
          </a:ln>
        </p:spPr>
      </p:pic>
      <p:pic>
        <p:nvPicPr>
          <p:cNvPr id="289" name="Google Shape;289;p29"/>
          <p:cNvPicPr preferRelativeResize="0"/>
          <p:nvPr/>
        </p:nvPicPr>
        <p:blipFill rotWithShape="1">
          <a:blip r:embed="rId8">
            <a:alphaModFix/>
          </a:blip>
          <a:srcRect b="0" l="0" r="0" t="0"/>
          <a:stretch/>
        </p:blipFill>
        <p:spPr>
          <a:xfrm>
            <a:off x="6366500" y="2865250"/>
            <a:ext cx="2331100" cy="17515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3"/>
          <p:cNvSpPr txBox="1"/>
          <p:nvPr/>
        </p:nvSpPr>
        <p:spPr>
          <a:xfrm>
            <a:off x="331150" y="223050"/>
            <a:ext cx="4589700" cy="4697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TOOLS NEEDED:</a:t>
            </a:r>
            <a:endParaRPr b="1" i="0" sz="2000" u="none" cap="none" strike="noStrike">
              <a:solidFill>
                <a:schemeClr val="lt1"/>
              </a:solidFill>
              <a:latin typeface="Exo"/>
              <a:ea typeface="Exo"/>
              <a:cs typeface="Exo"/>
              <a:sym typeface="Exo"/>
            </a:endParaRPr>
          </a:p>
          <a:p>
            <a:pPr indent="-323850" lvl="0" marL="457200" marR="0" rtl="0" algn="l">
              <a:lnSpc>
                <a:spcPct val="115000"/>
              </a:lnSpc>
              <a:spcBef>
                <a:spcPts val="100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#2 Phillips Head Screwdriver</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 5/16” Wrench</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 3/8” Wrench</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 1/2” Wrench</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 9/16” Wrench</a:t>
            </a:r>
            <a:endParaRPr b="0" i="0" sz="15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WIRE TERMINATION KIT:</a:t>
            </a:r>
            <a:endParaRPr b="1" i="0" sz="2000" u="none" cap="none" strike="noStrike">
              <a:solidFill>
                <a:schemeClr val="lt1"/>
              </a:solidFill>
              <a:latin typeface="Exo"/>
              <a:ea typeface="Exo"/>
              <a:cs typeface="Exo"/>
              <a:sym typeface="Exo"/>
            </a:endParaRPr>
          </a:p>
          <a:p>
            <a:pPr indent="-323850" lvl="0" marL="457200" marR="0" rtl="0" algn="l">
              <a:lnSpc>
                <a:spcPct val="115000"/>
              </a:lnSpc>
              <a:spcBef>
                <a:spcPts val="100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1/4” Female Spade Terminations</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1/4” Male Spade Terminations</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1/4” Ring Terminations</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Alligator Clips</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Termination Cripers</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Wire Strippers</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Fuse Pack:</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Exo"/>
              <a:buChar char="●"/>
            </a:pPr>
            <a:r>
              <a:rPr b="0" i="0" lang="en" sz="1500" u="none" cap="none" strike="noStrike">
                <a:solidFill>
                  <a:schemeClr val="lt1"/>
                </a:solidFill>
                <a:latin typeface="Exo"/>
                <a:ea typeface="Exo"/>
                <a:cs typeface="Exo"/>
                <a:sym typeface="Exo"/>
              </a:rPr>
              <a:t>4x 3Amp, 4x 5Amp, 4x 10Amp, 2x 30Amp</a:t>
            </a:r>
            <a:endParaRPr b="0" i="0" sz="15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00000"/>
              </a:lnSpc>
              <a:spcBef>
                <a:spcPts val="100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67" name="Google Shape;67;p3"/>
          <p:cNvPicPr preferRelativeResize="0"/>
          <p:nvPr/>
        </p:nvPicPr>
        <p:blipFill rotWithShape="1">
          <a:blip r:embed="rId3">
            <a:alphaModFix/>
          </a:blip>
          <a:srcRect b="0" l="0" r="0" t="0"/>
          <a:stretch/>
        </p:blipFill>
        <p:spPr>
          <a:xfrm>
            <a:off x="4920875" y="1244775"/>
            <a:ext cx="3581675" cy="2653950"/>
          </a:xfrm>
          <a:prstGeom prst="rect">
            <a:avLst/>
          </a:prstGeom>
          <a:noFill/>
          <a:ln>
            <a:noFill/>
          </a:ln>
        </p:spPr>
      </p:pic>
      <p:sp>
        <p:nvSpPr>
          <p:cNvPr id="68" name="Google Shape;68;p3"/>
          <p:cNvSpPr txBox="1"/>
          <p:nvPr/>
        </p:nvSpPr>
        <p:spPr>
          <a:xfrm>
            <a:off x="4920850" y="4067850"/>
            <a:ext cx="3581700" cy="39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WIRE TERMINATION KIT</a:t>
            </a:r>
            <a:endParaRPr b="1" i="0" sz="2000" u="none" cap="none" strike="noStrike">
              <a:solidFill>
                <a:schemeClr val="lt1"/>
              </a:solidFill>
              <a:latin typeface="Exo"/>
              <a:ea typeface="Exo"/>
              <a:cs typeface="Exo"/>
              <a:sym typeface="Ex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0"/>
          <p:cNvSpPr txBox="1"/>
          <p:nvPr/>
        </p:nvSpPr>
        <p:spPr>
          <a:xfrm>
            <a:off x="331150" y="251300"/>
            <a:ext cx="84672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CUTTING THE WIRE TO LENGTH:</a:t>
            </a:r>
            <a:endParaRPr b="1" i="0" sz="2000" u="none" cap="none" strike="noStrike">
              <a:solidFill>
                <a:schemeClr val="lt1"/>
              </a:solidFill>
              <a:latin typeface="Exo"/>
              <a:ea typeface="Exo"/>
              <a:cs typeface="Exo"/>
              <a:sym typeface="Exo"/>
            </a:endParaRPr>
          </a:p>
          <a:p>
            <a:pPr indent="-323850" lvl="0" marL="457200" marR="0" rtl="0" algn="l">
              <a:lnSpc>
                <a:spcPct val="115000"/>
              </a:lnSpc>
              <a:spcBef>
                <a:spcPts val="1200"/>
              </a:spcBef>
              <a:spcAft>
                <a:spcPts val="0"/>
              </a:spcAft>
              <a:buClr>
                <a:schemeClr val="lt1"/>
              </a:buClr>
              <a:buSzPts val="1500"/>
              <a:buFont typeface="Arial"/>
              <a:buAutoNum type="arabicPeriod"/>
            </a:pPr>
            <a:r>
              <a:rPr b="1" i="0" lang="en" sz="1500" u="none" cap="none" strike="noStrike">
                <a:solidFill>
                  <a:schemeClr val="lt1"/>
                </a:solidFill>
                <a:latin typeface="Exo"/>
                <a:ea typeface="Exo"/>
                <a:cs typeface="Exo"/>
                <a:sym typeface="Exo"/>
              </a:rPr>
              <a:t>Why Length Matters: </a:t>
            </a:r>
            <a:r>
              <a:rPr b="0" i="0" lang="en" sz="1500" u="none" cap="none" strike="noStrike">
                <a:solidFill>
                  <a:schemeClr val="lt1"/>
                </a:solidFill>
                <a:latin typeface="Exo"/>
                <a:ea typeface="Exo"/>
                <a:cs typeface="Exo"/>
                <a:sym typeface="Exo"/>
              </a:rPr>
              <a:t> If a wire is too long, it’s harder to follow, can get damaged, and might cause problems with how electricity flows. If it’s too short, it can pull loose or break over time. Wires that are too long or too short also get in the way when you're working.</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Arial"/>
              <a:buAutoNum type="arabicPeriod"/>
            </a:pPr>
            <a:r>
              <a:rPr b="1" i="0" lang="en" sz="1500" u="none" cap="none" strike="noStrike">
                <a:solidFill>
                  <a:schemeClr val="lt1"/>
                </a:solidFill>
                <a:latin typeface="Exo"/>
                <a:ea typeface="Exo"/>
                <a:cs typeface="Exo"/>
                <a:sym typeface="Exo"/>
              </a:rPr>
              <a:t>Best Wire Length: </a:t>
            </a:r>
            <a:r>
              <a:rPr b="0" i="0" lang="en" sz="1500" u="none" cap="none" strike="noStrike">
                <a:solidFill>
                  <a:schemeClr val="lt1"/>
                </a:solidFill>
                <a:latin typeface="Exo"/>
                <a:ea typeface="Exo"/>
                <a:cs typeface="Exo"/>
                <a:sym typeface="Exo"/>
              </a:rPr>
              <a:t> Make the wire as short as possible, but still long enough to reach and allow for some movement (like from vibrations when driving). Wires shouldn’t be tight or pulling at the ends when connected.</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Arial"/>
              <a:buAutoNum type="arabicPeriod"/>
            </a:pPr>
            <a:r>
              <a:rPr b="1" i="0" lang="en" sz="1500" u="none" cap="none" strike="noStrike">
                <a:solidFill>
                  <a:schemeClr val="lt1"/>
                </a:solidFill>
                <a:latin typeface="Exo"/>
                <a:ea typeface="Exo"/>
                <a:cs typeface="Exo"/>
                <a:sym typeface="Exo"/>
              </a:rPr>
              <a:t>How to Measure: </a:t>
            </a:r>
            <a:r>
              <a:rPr b="0" i="0" lang="en" sz="1500" u="none" cap="none" strike="noStrike">
                <a:solidFill>
                  <a:schemeClr val="lt1"/>
                </a:solidFill>
                <a:latin typeface="Exo"/>
                <a:ea typeface="Exo"/>
                <a:cs typeface="Exo"/>
                <a:sym typeface="Exo"/>
              </a:rPr>
              <a:t> An easy way to get the right length is to:</a:t>
            </a:r>
            <a:endParaRPr b="0" i="0" sz="1500" u="none" cap="none" strike="noStrike">
              <a:solidFill>
                <a:schemeClr val="lt1"/>
              </a:solidFill>
              <a:latin typeface="Exo"/>
              <a:ea typeface="Exo"/>
              <a:cs typeface="Exo"/>
              <a:sym typeface="Exo"/>
            </a:endParaRPr>
          </a:p>
          <a:p>
            <a:pPr indent="-323850" lvl="1" marL="914400" marR="0" rtl="0" algn="l">
              <a:lnSpc>
                <a:spcPct val="115000"/>
              </a:lnSpc>
              <a:spcBef>
                <a:spcPts val="0"/>
              </a:spcBef>
              <a:spcAft>
                <a:spcPts val="0"/>
              </a:spcAft>
              <a:buClr>
                <a:schemeClr val="lt1"/>
              </a:buClr>
              <a:buSzPts val="1500"/>
              <a:buFont typeface="Arial"/>
              <a:buAutoNum type="alphaLcPeriod"/>
            </a:pPr>
            <a:r>
              <a:rPr b="0" i="0" lang="en" sz="1500" u="none" cap="none" strike="noStrike">
                <a:solidFill>
                  <a:schemeClr val="lt1"/>
                </a:solidFill>
                <a:latin typeface="Exo"/>
                <a:ea typeface="Exo"/>
                <a:cs typeface="Exo"/>
                <a:sym typeface="Exo"/>
              </a:rPr>
              <a:t>Connect one end where it belongs </a:t>
            </a:r>
            <a:endParaRPr b="0" i="0" sz="1500" u="none" cap="none" strike="noStrike">
              <a:solidFill>
                <a:schemeClr val="lt1"/>
              </a:solidFill>
              <a:latin typeface="Exo"/>
              <a:ea typeface="Exo"/>
              <a:cs typeface="Exo"/>
              <a:sym typeface="Exo"/>
            </a:endParaRPr>
          </a:p>
          <a:p>
            <a:pPr indent="-323850" lvl="1" marL="914400" marR="0" rtl="0" algn="l">
              <a:lnSpc>
                <a:spcPct val="115000"/>
              </a:lnSpc>
              <a:spcBef>
                <a:spcPts val="0"/>
              </a:spcBef>
              <a:spcAft>
                <a:spcPts val="0"/>
              </a:spcAft>
              <a:buClr>
                <a:schemeClr val="lt1"/>
              </a:buClr>
              <a:buSzPts val="1500"/>
              <a:buFont typeface="Arial"/>
              <a:buAutoNum type="alphaLcPeriod"/>
            </a:pPr>
            <a:r>
              <a:rPr b="0" i="0" lang="en" sz="1500" u="none" cap="none" strike="noStrike">
                <a:solidFill>
                  <a:schemeClr val="lt1"/>
                </a:solidFill>
                <a:latin typeface="Exo"/>
                <a:ea typeface="Exo"/>
                <a:cs typeface="Exo"/>
                <a:sym typeface="Exo"/>
              </a:rPr>
              <a:t>Route the wire along the path you want </a:t>
            </a:r>
            <a:endParaRPr b="0" i="0" sz="1500" u="none" cap="none" strike="noStrike">
              <a:solidFill>
                <a:schemeClr val="lt1"/>
              </a:solidFill>
              <a:latin typeface="Exo"/>
              <a:ea typeface="Exo"/>
              <a:cs typeface="Exo"/>
              <a:sym typeface="Exo"/>
            </a:endParaRPr>
          </a:p>
          <a:p>
            <a:pPr indent="-323850" lvl="1" marL="914400" marR="0" rtl="0" algn="l">
              <a:lnSpc>
                <a:spcPct val="115000"/>
              </a:lnSpc>
              <a:spcBef>
                <a:spcPts val="0"/>
              </a:spcBef>
              <a:spcAft>
                <a:spcPts val="0"/>
              </a:spcAft>
              <a:buClr>
                <a:schemeClr val="lt1"/>
              </a:buClr>
              <a:buSzPts val="1500"/>
              <a:buFont typeface="Arial"/>
              <a:buAutoNum type="alphaLcPeriod"/>
            </a:pPr>
            <a:r>
              <a:rPr b="0" i="0" lang="en" sz="1500" u="none" cap="none" strike="noStrike">
                <a:solidFill>
                  <a:schemeClr val="lt1"/>
                </a:solidFill>
                <a:latin typeface="Exo"/>
                <a:ea typeface="Exo"/>
                <a:cs typeface="Exo"/>
                <a:sym typeface="Exo"/>
              </a:rPr>
              <a:t>Cut the wire where it ends</a:t>
            </a:r>
            <a:endParaRPr b="0" i="0" sz="15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chemeClr val="dk1"/>
              </a:buClr>
              <a:buSzPts val="1100"/>
              <a:buFont typeface="Arial"/>
              <a:buNone/>
            </a:pPr>
            <a:r>
              <a:rPr b="0" i="1" lang="en" sz="1500" u="none" cap="none" strike="noStrike">
                <a:solidFill>
                  <a:schemeClr val="lt1"/>
                </a:solidFill>
                <a:latin typeface="Exo"/>
                <a:ea typeface="Exo"/>
                <a:cs typeface="Exo"/>
                <a:sym typeface="Exo"/>
              </a:rPr>
              <a:t>If you're not using a spool, start with a longer piece and trim it after routing.</a:t>
            </a:r>
            <a:endParaRPr b="0" i="1" sz="1500" u="none" cap="none" strike="noStrike">
              <a:solidFill>
                <a:schemeClr val="lt1"/>
              </a:solidFill>
              <a:latin typeface="Exo"/>
              <a:ea typeface="Exo"/>
              <a:cs typeface="Exo"/>
              <a:sym typeface="Exo"/>
            </a:endParaRPr>
          </a:p>
          <a:p>
            <a:pPr indent="-323850" lvl="0" marL="457200" marR="0" rtl="0" algn="l">
              <a:lnSpc>
                <a:spcPct val="115000"/>
              </a:lnSpc>
              <a:spcBef>
                <a:spcPts val="1200"/>
              </a:spcBef>
              <a:spcAft>
                <a:spcPts val="0"/>
              </a:spcAft>
              <a:buClr>
                <a:schemeClr val="lt1"/>
              </a:buClr>
              <a:buSzPts val="1500"/>
              <a:buFont typeface="Arial"/>
              <a:buAutoNum type="arabicPeriod" startAt="4"/>
            </a:pPr>
            <a:r>
              <a:rPr b="1" i="0" lang="en" sz="1500" u="none" cap="none" strike="noStrike">
                <a:solidFill>
                  <a:schemeClr val="lt1"/>
                </a:solidFill>
                <a:latin typeface="Exo"/>
                <a:ea typeface="Exo"/>
                <a:cs typeface="Exo"/>
                <a:sym typeface="Exo"/>
              </a:rPr>
              <a:t>Wire Routing Tips:</a:t>
            </a:r>
            <a:r>
              <a:rPr b="0" i="0" lang="en" sz="1500" u="none" cap="none" strike="noStrike">
                <a:solidFill>
                  <a:schemeClr val="lt1"/>
                </a:solidFill>
                <a:latin typeface="Exo"/>
                <a:ea typeface="Exo"/>
                <a:cs typeface="Exo"/>
                <a:sym typeface="Exo"/>
              </a:rPr>
              <a:t> Sometimes wires need to go around corners or in groups. Try to keep them </a:t>
            </a:r>
            <a:r>
              <a:rPr b="1" i="0" lang="en" sz="1500" u="sng" cap="none" strike="noStrike">
                <a:solidFill>
                  <a:schemeClr val="lt1"/>
                </a:solidFill>
                <a:latin typeface="Exo"/>
                <a:ea typeface="Exo"/>
                <a:cs typeface="Exo"/>
                <a:sym typeface="Exo"/>
              </a:rPr>
              <a:t>neat and organized.</a:t>
            </a:r>
            <a:r>
              <a:rPr b="0" i="0" lang="en" sz="1500" u="none" cap="none" strike="noStrike">
                <a:solidFill>
                  <a:schemeClr val="lt1"/>
                </a:solidFill>
                <a:latin typeface="Exo"/>
                <a:ea typeface="Exo"/>
                <a:cs typeface="Exo"/>
                <a:sym typeface="Exo"/>
              </a:rPr>
              <a:t> Messy, tangled wires are hard to fix if something goes wrong.</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12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1"/>
          <p:cNvSpPr txBox="1"/>
          <p:nvPr/>
        </p:nvSpPr>
        <p:spPr>
          <a:xfrm>
            <a:off x="331150" y="251300"/>
            <a:ext cx="8455500" cy="4236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CUTTING THE WIRE TO LENGTH (EXAMPLE):</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00" name="Google Shape;300;p31"/>
          <p:cNvPicPr preferRelativeResize="0"/>
          <p:nvPr/>
        </p:nvPicPr>
        <p:blipFill rotWithShape="1">
          <a:blip r:embed="rId3">
            <a:alphaModFix/>
          </a:blip>
          <a:srcRect b="0" l="0" r="0" t="0"/>
          <a:stretch/>
        </p:blipFill>
        <p:spPr>
          <a:xfrm>
            <a:off x="3584325" y="870351"/>
            <a:ext cx="2273725" cy="1689398"/>
          </a:xfrm>
          <a:prstGeom prst="rect">
            <a:avLst/>
          </a:prstGeom>
          <a:noFill/>
          <a:ln>
            <a:noFill/>
          </a:ln>
        </p:spPr>
      </p:pic>
      <p:pic>
        <p:nvPicPr>
          <p:cNvPr id="301" name="Google Shape;301;p31"/>
          <p:cNvPicPr preferRelativeResize="0"/>
          <p:nvPr/>
        </p:nvPicPr>
        <p:blipFill rotWithShape="1">
          <a:blip r:embed="rId4">
            <a:alphaModFix/>
          </a:blip>
          <a:srcRect b="0" l="0" r="0" t="0"/>
          <a:stretch/>
        </p:blipFill>
        <p:spPr>
          <a:xfrm>
            <a:off x="655725" y="852063"/>
            <a:ext cx="2273725" cy="1725964"/>
          </a:xfrm>
          <a:prstGeom prst="rect">
            <a:avLst/>
          </a:prstGeom>
          <a:noFill/>
          <a:ln>
            <a:noFill/>
          </a:ln>
        </p:spPr>
      </p:pic>
      <p:pic>
        <p:nvPicPr>
          <p:cNvPr id="302" name="Google Shape;302;p31"/>
          <p:cNvPicPr preferRelativeResize="0"/>
          <p:nvPr/>
        </p:nvPicPr>
        <p:blipFill rotWithShape="1">
          <a:blip r:embed="rId5">
            <a:alphaModFix/>
          </a:blip>
          <a:srcRect b="0" l="0" r="0" t="0"/>
          <a:stretch/>
        </p:blipFill>
        <p:spPr>
          <a:xfrm>
            <a:off x="6512913" y="860101"/>
            <a:ext cx="2273736" cy="1711650"/>
          </a:xfrm>
          <a:prstGeom prst="rect">
            <a:avLst/>
          </a:prstGeom>
          <a:noFill/>
          <a:ln>
            <a:noFill/>
          </a:ln>
        </p:spPr>
      </p:pic>
      <p:pic>
        <p:nvPicPr>
          <p:cNvPr id="303" name="Google Shape;303;p31"/>
          <p:cNvPicPr preferRelativeResize="0"/>
          <p:nvPr/>
        </p:nvPicPr>
        <p:blipFill rotWithShape="1">
          <a:blip r:embed="rId6">
            <a:alphaModFix/>
          </a:blip>
          <a:srcRect b="0" l="0" r="0" t="0"/>
          <a:stretch/>
        </p:blipFill>
        <p:spPr>
          <a:xfrm>
            <a:off x="655725" y="3057789"/>
            <a:ext cx="2273725" cy="1727537"/>
          </a:xfrm>
          <a:prstGeom prst="rect">
            <a:avLst/>
          </a:prstGeom>
          <a:noFill/>
          <a:ln>
            <a:noFill/>
          </a:ln>
        </p:spPr>
      </p:pic>
      <p:pic>
        <p:nvPicPr>
          <p:cNvPr id="304" name="Google Shape;304;p31"/>
          <p:cNvPicPr preferRelativeResize="0"/>
          <p:nvPr/>
        </p:nvPicPr>
        <p:blipFill rotWithShape="1">
          <a:blip r:embed="rId7">
            <a:alphaModFix/>
          </a:blip>
          <a:srcRect b="0" l="0" r="0" t="0"/>
          <a:stretch/>
        </p:blipFill>
        <p:spPr>
          <a:xfrm>
            <a:off x="3584325" y="3106667"/>
            <a:ext cx="2273725" cy="1746634"/>
          </a:xfrm>
          <a:prstGeom prst="rect">
            <a:avLst/>
          </a:prstGeom>
          <a:noFill/>
          <a:ln>
            <a:noFill/>
          </a:ln>
        </p:spPr>
      </p:pic>
      <p:pic>
        <p:nvPicPr>
          <p:cNvPr id="305" name="Google Shape;305;p31"/>
          <p:cNvPicPr preferRelativeResize="0"/>
          <p:nvPr/>
        </p:nvPicPr>
        <p:blipFill rotWithShape="1">
          <a:blip r:embed="rId8">
            <a:alphaModFix/>
          </a:blip>
          <a:srcRect b="0" l="0" r="0" t="0"/>
          <a:stretch/>
        </p:blipFill>
        <p:spPr>
          <a:xfrm>
            <a:off x="6512925" y="3144294"/>
            <a:ext cx="2273725" cy="168993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2"/>
          <p:cNvSpPr txBox="1"/>
          <p:nvPr/>
        </p:nvSpPr>
        <p:spPr>
          <a:xfrm>
            <a:off x="2241000" y="1708650"/>
            <a:ext cx="4662000" cy="17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200"/>
              <a:buFont typeface="Arial"/>
              <a:buNone/>
            </a:pPr>
            <a:r>
              <a:rPr b="0" i="0" lang="en" sz="5200" u="none" cap="none" strike="noStrike">
                <a:solidFill>
                  <a:schemeClr val="lt1"/>
                </a:solidFill>
                <a:latin typeface="Exo Medium"/>
                <a:ea typeface="Exo Medium"/>
                <a:cs typeface="Exo Medium"/>
                <a:sym typeface="Exo Medium"/>
              </a:rPr>
              <a:t>LET’S GET WIRING!</a:t>
            </a:r>
            <a:endParaRPr b="0" i="0" sz="5200" u="none" cap="none" strike="noStrike">
              <a:solidFill>
                <a:schemeClr val="lt1"/>
              </a:solidFill>
              <a:latin typeface="Exo Medium"/>
              <a:ea typeface="Exo Medium"/>
              <a:cs typeface="Exo Medium"/>
              <a:sym typeface="Exo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3"/>
          <p:cNvSpPr txBox="1"/>
          <p:nvPr/>
        </p:nvSpPr>
        <p:spPr>
          <a:xfrm>
            <a:off x="331150" y="251300"/>
            <a:ext cx="42408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LABELING &amp; WIRING THE PANEL:</a:t>
            </a:r>
            <a:endParaRPr b="1" i="0" sz="1500" u="none" cap="none" strike="noStrike">
              <a:solidFill>
                <a:schemeClr val="lt1"/>
              </a:solidFill>
              <a:latin typeface="Exo"/>
              <a:ea typeface="Exo"/>
              <a:cs typeface="Exo"/>
              <a:sym typeface="Exo"/>
            </a:endParaRPr>
          </a:p>
          <a:p>
            <a:pPr indent="-323850" lvl="0" marL="457200" marR="0" rtl="0" algn="l">
              <a:lnSpc>
                <a:spcPct val="115000"/>
              </a:lnSpc>
              <a:spcBef>
                <a:spcPts val="1200"/>
              </a:spcBef>
              <a:spcAft>
                <a:spcPts val="0"/>
              </a:spcAft>
              <a:buClr>
                <a:schemeClr val="lt1"/>
              </a:buClr>
              <a:buSzPts val="1500"/>
              <a:buFont typeface="Arial"/>
              <a:buAutoNum type="arabicPeriod"/>
            </a:pPr>
            <a:r>
              <a:rPr b="1" i="0" lang="en" sz="1500" u="none" cap="none" strike="noStrike">
                <a:solidFill>
                  <a:schemeClr val="lt1"/>
                </a:solidFill>
                <a:latin typeface="Exo"/>
                <a:ea typeface="Exo"/>
                <a:cs typeface="Exo"/>
                <a:sym typeface="Exo"/>
              </a:rPr>
              <a:t>Start by Labeling:</a:t>
            </a:r>
            <a:r>
              <a:rPr b="0" i="0" lang="en" sz="1500" u="none" cap="none" strike="noStrike">
                <a:solidFill>
                  <a:schemeClr val="lt1"/>
                </a:solidFill>
                <a:latin typeface="Exo"/>
                <a:ea typeface="Exo"/>
                <a:cs typeface="Exo"/>
                <a:sym typeface="Exo"/>
              </a:rPr>
              <a:t> It helps to label the relays and fuse blocks first.</a:t>
            </a:r>
            <a:endParaRPr b="0" i="0" sz="1500" u="none" cap="none" strike="noStrike">
              <a:solidFill>
                <a:schemeClr val="lt1"/>
              </a:solidFill>
              <a:latin typeface="Exo"/>
              <a:ea typeface="Exo"/>
              <a:cs typeface="Exo"/>
              <a:sym typeface="Exo"/>
            </a:endParaRPr>
          </a:p>
          <a:p>
            <a:pPr indent="-323850" lvl="1" marL="914400" marR="0" rtl="0" algn="l">
              <a:lnSpc>
                <a:spcPct val="115000"/>
              </a:lnSpc>
              <a:spcBef>
                <a:spcPts val="0"/>
              </a:spcBef>
              <a:spcAft>
                <a:spcPts val="0"/>
              </a:spcAft>
              <a:buClr>
                <a:schemeClr val="lt1"/>
              </a:buClr>
              <a:buSzPts val="1500"/>
              <a:buFont typeface="Arial"/>
              <a:buAutoNum type="alphaLcPeriod"/>
            </a:pPr>
            <a:r>
              <a:rPr b="0" i="0" lang="en" sz="1500" u="none" cap="none" strike="noStrike">
                <a:solidFill>
                  <a:schemeClr val="lt1"/>
                </a:solidFill>
                <a:latin typeface="Exo"/>
                <a:ea typeface="Exo"/>
                <a:cs typeface="Exo"/>
                <a:sym typeface="Exo"/>
              </a:rPr>
              <a:t>The </a:t>
            </a:r>
            <a:r>
              <a:rPr b="1" i="0" lang="en" sz="1500" u="none" cap="none" strike="noStrike">
                <a:solidFill>
                  <a:schemeClr val="lt1"/>
                </a:solidFill>
                <a:latin typeface="Exo"/>
                <a:ea typeface="Exo"/>
                <a:cs typeface="Exo"/>
                <a:sym typeface="Exo"/>
              </a:rPr>
              <a:t>Charge Relay</a:t>
            </a:r>
            <a:r>
              <a:rPr b="0" i="0" lang="en" sz="1500" u="none" cap="none" strike="noStrike">
                <a:solidFill>
                  <a:schemeClr val="lt1"/>
                </a:solidFill>
                <a:latin typeface="Exo"/>
                <a:ea typeface="Exo"/>
                <a:cs typeface="Exo"/>
                <a:sym typeface="Exo"/>
              </a:rPr>
              <a:t> is on the far left.</a:t>
            </a:r>
            <a:endParaRPr b="0" i="0" sz="1500" u="none" cap="none" strike="noStrike">
              <a:solidFill>
                <a:schemeClr val="lt1"/>
              </a:solidFill>
              <a:latin typeface="Exo"/>
              <a:ea typeface="Exo"/>
              <a:cs typeface="Exo"/>
              <a:sym typeface="Exo"/>
            </a:endParaRPr>
          </a:p>
          <a:p>
            <a:pPr indent="-323850" lvl="1" marL="914400" marR="0" rtl="0" algn="l">
              <a:lnSpc>
                <a:spcPct val="115000"/>
              </a:lnSpc>
              <a:spcBef>
                <a:spcPts val="0"/>
              </a:spcBef>
              <a:spcAft>
                <a:spcPts val="0"/>
              </a:spcAft>
              <a:buClr>
                <a:schemeClr val="lt1"/>
              </a:buClr>
              <a:buSzPts val="1500"/>
              <a:buFont typeface="Arial"/>
              <a:buAutoNum type="alphaLcPeriod"/>
            </a:pPr>
            <a:r>
              <a:rPr b="0" i="0" lang="en" sz="1500" u="none" cap="none" strike="noStrike">
                <a:solidFill>
                  <a:schemeClr val="lt1"/>
                </a:solidFill>
                <a:latin typeface="Exo"/>
                <a:ea typeface="Exo"/>
                <a:cs typeface="Exo"/>
                <a:sym typeface="Exo"/>
              </a:rPr>
              <a:t>The </a:t>
            </a:r>
            <a:r>
              <a:rPr b="1" i="0" lang="en" sz="1500" u="none" cap="none" strike="noStrike">
                <a:solidFill>
                  <a:schemeClr val="lt1"/>
                </a:solidFill>
                <a:latin typeface="Exo"/>
                <a:ea typeface="Exo"/>
                <a:cs typeface="Exo"/>
                <a:sym typeface="Exo"/>
              </a:rPr>
              <a:t>Key Relay</a:t>
            </a:r>
            <a:r>
              <a:rPr b="0" i="0" lang="en" sz="1500" u="none" cap="none" strike="noStrike">
                <a:solidFill>
                  <a:schemeClr val="lt1"/>
                </a:solidFill>
                <a:latin typeface="Exo"/>
                <a:ea typeface="Exo"/>
                <a:cs typeface="Exo"/>
                <a:sym typeface="Exo"/>
              </a:rPr>
              <a:t> is in the lower center.</a:t>
            </a:r>
            <a:endParaRPr b="0" i="0" sz="1500" u="none" cap="none" strike="noStrike">
              <a:solidFill>
                <a:schemeClr val="lt1"/>
              </a:solidFill>
              <a:latin typeface="Exo"/>
              <a:ea typeface="Exo"/>
              <a:cs typeface="Exo"/>
              <a:sym typeface="Exo"/>
            </a:endParaRPr>
          </a:p>
          <a:p>
            <a:pPr indent="-323850" lvl="1" marL="914400" marR="0" rtl="0" algn="l">
              <a:lnSpc>
                <a:spcPct val="115000"/>
              </a:lnSpc>
              <a:spcBef>
                <a:spcPts val="0"/>
              </a:spcBef>
              <a:spcAft>
                <a:spcPts val="0"/>
              </a:spcAft>
              <a:buClr>
                <a:schemeClr val="lt1"/>
              </a:buClr>
              <a:buSzPts val="1500"/>
              <a:buFont typeface="Arial"/>
              <a:buAutoNum type="alphaLcPeriod"/>
            </a:pPr>
            <a:r>
              <a:rPr b="0" i="0" lang="en" sz="1500" u="none" cap="none" strike="noStrike">
                <a:solidFill>
                  <a:schemeClr val="lt1"/>
                </a:solidFill>
                <a:latin typeface="Exo"/>
                <a:ea typeface="Exo"/>
                <a:cs typeface="Exo"/>
                <a:sym typeface="Exo"/>
              </a:rPr>
              <a:t>The </a:t>
            </a:r>
            <a:r>
              <a:rPr b="1" i="0" lang="en" sz="1500" u="none" cap="none" strike="noStrike">
                <a:solidFill>
                  <a:schemeClr val="lt1"/>
                </a:solidFill>
                <a:latin typeface="Exo"/>
                <a:ea typeface="Exo"/>
                <a:cs typeface="Exo"/>
                <a:sym typeface="Exo"/>
              </a:rPr>
              <a:t>Forward Relay</a:t>
            </a:r>
            <a:r>
              <a:rPr b="0" i="0" lang="en" sz="1500" u="none" cap="none" strike="noStrike">
                <a:solidFill>
                  <a:schemeClr val="lt1"/>
                </a:solidFill>
                <a:latin typeface="Exo"/>
                <a:ea typeface="Exo"/>
                <a:cs typeface="Exo"/>
                <a:sym typeface="Exo"/>
              </a:rPr>
              <a:t> is the top right one.</a:t>
            </a:r>
            <a:endParaRPr b="0" i="0" sz="1500" u="none" cap="none" strike="noStrike">
              <a:solidFill>
                <a:schemeClr val="lt1"/>
              </a:solidFill>
              <a:latin typeface="Exo"/>
              <a:ea typeface="Exo"/>
              <a:cs typeface="Exo"/>
              <a:sym typeface="Exo"/>
            </a:endParaRPr>
          </a:p>
          <a:p>
            <a:pPr indent="-323850" lvl="1" marL="914400" marR="0" rtl="0" algn="l">
              <a:lnSpc>
                <a:spcPct val="115000"/>
              </a:lnSpc>
              <a:spcBef>
                <a:spcPts val="0"/>
              </a:spcBef>
              <a:spcAft>
                <a:spcPts val="0"/>
              </a:spcAft>
              <a:buClr>
                <a:schemeClr val="lt1"/>
              </a:buClr>
              <a:buSzPts val="1500"/>
              <a:buFont typeface="Arial"/>
              <a:buAutoNum type="alphaLcPeriod"/>
            </a:pPr>
            <a:r>
              <a:rPr b="0" i="0" lang="en" sz="1500" u="none" cap="none" strike="noStrike">
                <a:solidFill>
                  <a:schemeClr val="lt1"/>
                </a:solidFill>
                <a:latin typeface="Exo"/>
                <a:ea typeface="Exo"/>
                <a:cs typeface="Exo"/>
                <a:sym typeface="Exo"/>
              </a:rPr>
              <a:t>The </a:t>
            </a:r>
            <a:r>
              <a:rPr b="1" i="0" lang="en" sz="1500" u="none" cap="none" strike="noStrike">
                <a:solidFill>
                  <a:schemeClr val="lt1"/>
                </a:solidFill>
                <a:latin typeface="Exo"/>
                <a:ea typeface="Exo"/>
                <a:cs typeface="Exo"/>
                <a:sym typeface="Exo"/>
              </a:rPr>
              <a:t>Reverse Relay</a:t>
            </a:r>
            <a:r>
              <a:rPr b="0" i="0" lang="en" sz="1500" u="none" cap="none" strike="noStrike">
                <a:solidFill>
                  <a:schemeClr val="lt1"/>
                </a:solidFill>
                <a:latin typeface="Exo"/>
                <a:ea typeface="Exo"/>
                <a:cs typeface="Exo"/>
                <a:sym typeface="Exo"/>
              </a:rPr>
              <a:t> is below the Forward Relay.</a:t>
            </a:r>
            <a:endParaRPr b="0" i="0" sz="1500" u="none" cap="none" strike="noStrike">
              <a:solidFill>
                <a:schemeClr val="lt1"/>
              </a:solidFill>
              <a:latin typeface="Exo"/>
              <a:ea typeface="Exo"/>
              <a:cs typeface="Exo"/>
              <a:sym typeface="Exo"/>
            </a:endParaRPr>
          </a:p>
          <a:p>
            <a:pPr indent="-323850" lvl="1" marL="914400" marR="0" rtl="0" algn="l">
              <a:lnSpc>
                <a:spcPct val="115000"/>
              </a:lnSpc>
              <a:spcBef>
                <a:spcPts val="0"/>
              </a:spcBef>
              <a:spcAft>
                <a:spcPts val="0"/>
              </a:spcAft>
              <a:buClr>
                <a:schemeClr val="lt1"/>
              </a:buClr>
              <a:buSzPts val="1500"/>
              <a:buFont typeface="Arial"/>
              <a:buAutoNum type="alphaLcPeriod"/>
            </a:pPr>
            <a:r>
              <a:rPr b="0" i="0" lang="en" sz="1500" u="none" cap="none" strike="noStrike">
                <a:solidFill>
                  <a:schemeClr val="lt1"/>
                </a:solidFill>
                <a:latin typeface="Exo"/>
                <a:ea typeface="Exo"/>
                <a:cs typeface="Exo"/>
                <a:sym typeface="Exo"/>
              </a:rPr>
              <a:t>The </a:t>
            </a:r>
            <a:r>
              <a:rPr b="1" i="0" lang="en" sz="1500" u="none" cap="none" strike="noStrike">
                <a:solidFill>
                  <a:schemeClr val="lt1"/>
                </a:solidFill>
                <a:latin typeface="Exo"/>
                <a:ea typeface="Exo"/>
                <a:cs typeface="Exo"/>
                <a:sym typeface="Exo"/>
              </a:rPr>
              <a:t>Always On Fuse Block</a:t>
            </a:r>
            <a:r>
              <a:rPr b="0" i="0" lang="en" sz="1500" u="none" cap="none" strike="noStrike">
                <a:solidFill>
                  <a:schemeClr val="lt1"/>
                </a:solidFill>
                <a:latin typeface="Exo"/>
                <a:ea typeface="Exo"/>
                <a:cs typeface="Exo"/>
                <a:sym typeface="Exo"/>
              </a:rPr>
              <a:t> is the vertical one at the top.</a:t>
            </a:r>
            <a:endParaRPr b="0" i="0" sz="1500" u="none" cap="none" strike="noStrike">
              <a:solidFill>
                <a:schemeClr val="lt1"/>
              </a:solidFill>
              <a:latin typeface="Exo"/>
              <a:ea typeface="Exo"/>
              <a:cs typeface="Exo"/>
              <a:sym typeface="Exo"/>
            </a:endParaRPr>
          </a:p>
          <a:p>
            <a:pPr indent="-323850" lvl="1" marL="914400" marR="0" rtl="0" algn="l">
              <a:lnSpc>
                <a:spcPct val="115000"/>
              </a:lnSpc>
              <a:spcBef>
                <a:spcPts val="0"/>
              </a:spcBef>
              <a:spcAft>
                <a:spcPts val="0"/>
              </a:spcAft>
              <a:buClr>
                <a:schemeClr val="lt1"/>
              </a:buClr>
              <a:buSzPts val="1500"/>
              <a:buFont typeface="Arial"/>
              <a:buAutoNum type="alphaLcPeriod"/>
            </a:pPr>
            <a:r>
              <a:rPr b="0" i="0" lang="en" sz="1500" u="none" cap="none" strike="noStrike">
                <a:solidFill>
                  <a:schemeClr val="lt1"/>
                </a:solidFill>
                <a:latin typeface="Exo"/>
                <a:ea typeface="Exo"/>
                <a:cs typeface="Exo"/>
                <a:sym typeface="Exo"/>
              </a:rPr>
              <a:t>The </a:t>
            </a:r>
            <a:r>
              <a:rPr b="1" i="0" lang="en" sz="1500" u="none" cap="none" strike="noStrike">
                <a:solidFill>
                  <a:schemeClr val="lt1"/>
                </a:solidFill>
                <a:latin typeface="Exo"/>
                <a:ea typeface="Exo"/>
                <a:cs typeface="Exo"/>
                <a:sym typeface="Exo"/>
              </a:rPr>
              <a:t>Key On Fuse Block</a:t>
            </a:r>
            <a:r>
              <a:rPr b="0" i="0" lang="en" sz="1500" u="none" cap="none" strike="noStrike">
                <a:solidFill>
                  <a:schemeClr val="lt1"/>
                </a:solidFill>
                <a:latin typeface="Exo"/>
                <a:ea typeface="Exo"/>
                <a:cs typeface="Exo"/>
                <a:sym typeface="Exo"/>
              </a:rPr>
              <a:t> is the horizontal one near the Key Relay.</a:t>
            </a:r>
            <a:endParaRPr b="0" i="0" sz="15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1200"/>
              </a:spcAft>
              <a:buClr>
                <a:srgbClr val="000000"/>
              </a:buClr>
              <a:buSzPts val="1500"/>
              <a:buFont typeface="Arial"/>
              <a:buNone/>
            </a:pPr>
            <a:r>
              <a:rPr b="0" i="1" lang="en" sz="1500" u="none" cap="none" strike="noStrike">
                <a:solidFill>
                  <a:schemeClr val="lt1"/>
                </a:solidFill>
                <a:latin typeface="Exo"/>
                <a:ea typeface="Exo"/>
                <a:cs typeface="Exo"/>
                <a:sym typeface="Exo"/>
              </a:rPr>
              <a:t>You can label the other parts now or later.</a:t>
            </a:r>
            <a:endParaRPr b="0" i="0" sz="1800" u="none" cap="none" strike="noStrike">
              <a:solidFill>
                <a:schemeClr val="lt1"/>
              </a:solidFill>
              <a:latin typeface="Arial"/>
              <a:ea typeface="Arial"/>
              <a:cs typeface="Arial"/>
              <a:sym typeface="Arial"/>
            </a:endParaRPr>
          </a:p>
        </p:txBody>
      </p:sp>
      <p:pic>
        <p:nvPicPr>
          <p:cNvPr id="316" name="Google Shape;316;p33"/>
          <p:cNvPicPr preferRelativeResize="0"/>
          <p:nvPr/>
        </p:nvPicPr>
        <p:blipFill rotWithShape="1">
          <a:blip r:embed="rId3">
            <a:alphaModFix/>
          </a:blip>
          <a:srcRect b="0" l="0" r="0" t="0"/>
          <a:stretch/>
        </p:blipFill>
        <p:spPr>
          <a:xfrm>
            <a:off x="4572000" y="1132238"/>
            <a:ext cx="4267250" cy="287901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4"/>
          <p:cNvSpPr txBox="1"/>
          <p:nvPr/>
        </p:nvSpPr>
        <p:spPr>
          <a:xfrm>
            <a:off x="331150" y="251300"/>
            <a:ext cx="56736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LABELING &amp; WIRING THE PANEL:</a:t>
            </a:r>
            <a:endParaRPr b="1" i="0" sz="2000" u="none" cap="none" strike="noStrike">
              <a:solidFill>
                <a:schemeClr val="lt1"/>
              </a:solidFill>
              <a:latin typeface="Exo"/>
              <a:ea typeface="Exo"/>
              <a:cs typeface="Exo"/>
              <a:sym typeface="Exo"/>
            </a:endParaRPr>
          </a:p>
          <a:p>
            <a:pPr indent="-342900" lvl="0" marL="457200" marR="0" rtl="0" algn="l">
              <a:lnSpc>
                <a:spcPct val="115000"/>
              </a:lnSpc>
              <a:spcBef>
                <a:spcPts val="1200"/>
              </a:spcBef>
              <a:spcAft>
                <a:spcPts val="0"/>
              </a:spcAft>
              <a:buClr>
                <a:schemeClr val="lt1"/>
              </a:buClr>
              <a:buSzPts val="1800"/>
              <a:buFont typeface="Arial"/>
              <a:buAutoNum type="arabicPeriod" startAt="2"/>
            </a:pPr>
            <a:r>
              <a:rPr b="1" i="0" lang="en" sz="1800" u="none" cap="none" strike="noStrike">
                <a:solidFill>
                  <a:schemeClr val="lt1"/>
                </a:solidFill>
                <a:latin typeface="Exo"/>
                <a:ea typeface="Exo"/>
                <a:cs typeface="Exo"/>
                <a:sym typeface="Exo"/>
              </a:rPr>
              <a:t>Wiring Order:</a:t>
            </a:r>
            <a:r>
              <a:rPr b="0" i="0" lang="en" sz="1800" u="none" cap="none" strike="noStrike">
                <a:solidFill>
                  <a:schemeClr val="lt1"/>
                </a:solidFill>
                <a:latin typeface="Exo"/>
                <a:ea typeface="Exo"/>
                <a:cs typeface="Exo"/>
                <a:sym typeface="Exo"/>
              </a:rPr>
              <a:t> </a:t>
            </a:r>
            <a:endParaRPr b="0"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800"/>
              <a:buFont typeface="Arial"/>
              <a:buNone/>
            </a:pPr>
            <a:r>
              <a:rPr b="0" i="0" lang="en" sz="1800" u="none" cap="none" strike="noStrike">
                <a:solidFill>
                  <a:schemeClr val="lt1"/>
                </a:solidFill>
                <a:latin typeface="Exo"/>
                <a:ea typeface="Exo"/>
                <a:cs typeface="Exo"/>
                <a:sym typeface="Exo"/>
              </a:rPr>
              <a:t>There’s no one right way to wire the panel. The steps shown here follow a path that makes it easier to find each part as you go. You can change the wire paths and lengths as needed.</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1200"/>
              </a:spcBef>
              <a:spcAft>
                <a:spcPts val="0"/>
              </a:spcAft>
              <a:buClr>
                <a:schemeClr val="lt1"/>
              </a:buClr>
              <a:buSzPts val="1800"/>
              <a:buFont typeface="Arial"/>
              <a:buAutoNum type="arabicPeriod" startAt="2"/>
            </a:pPr>
            <a:r>
              <a:rPr b="1" i="0" lang="en" sz="1800" u="none" cap="none" strike="noStrike">
                <a:solidFill>
                  <a:schemeClr val="lt1"/>
                </a:solidFill>
                <a:latin typeface="Exo"/>
                <a:ea typeface="Exo"/>
                <a:cs typeface="Exo"/>
                <a:sym typeface="Exo"/>
              </a:rPr>
              <a:t>Adjusting for Your Setup:</a:t>
            </a:r>
            <a:endParaRPr b="1"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800"/>
              <a:buFont typeface="Arial"/>
              <a:buNone/>
            </a:pPr>
            <a:r>
              <a:rPr b="0" i="0" lang="en" sz="1800" u="none" cap="none" strike="noStrike">
                <a:solidFill>
                  <a:schemeClr val="lt1"/>
                </a:solidFill>
                <a:latin typeface="Exo"/>
                <a:ea typeface="Exo"/>
                <a:cs typeface="Exo"/>
                <a:sym typeface="Exo"/>
              </a:rPr>
              <a:t>If your parts are in different places than shown, just follow the wiring diagram to know where each wire goes.</a:t>
            </a:r>
            <a:br>
              <a:rPr b="0" i="0" lang="en" sz="1400" u="none" cap="none" strike="noStrike">
                <a:solidFill>
                  <a:schemeClr val="lt1"/>
                </a:solidFill>
                <a:latin typeface="Arial"/>
                <a:ea typeface="Arial"/>
                <a:cs typeface="Arial"/>
                <a:sym typeface="Arial"/>
              </a:rPr>
            </a:br>
            <a:endParaRPr b="0" i="0" sz="1400" u="none" cap="none" strike="noStrike">
              <a:solidFill>
                <a:schemeClr val="lt1"/>
              </a:solidFill>
              <a:latin typeface="Arial"/>
              <a:ea typeface="Arial"/>
              <a:cs typeface="Arial"/>
              <a:sym typeface="Arial"/>
            </a:endParaRPr>
          </a:p>
          <a:p>
            <a:pPr indent="0" lvl="0" marL="0" marR="0" rtl="0" algn="just">
              <a:lnSpc>
                <a:spcPct val="115000"/>
              </a:lnSpc>
              <a:spcBef>
                <a:spcPts val="12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35"/>
          <p:cNvPicPr preferRelativeResize="0"/>
          <p:nvPr/>
        </p:nvPicPr>
        <p:blipFill rotWithShape="1">
          <a:blip r:embed="rId3">
            <a:alphaModFix/>
          </a:blip>
          <a:srcRect b="0" l="0" r="0" t="0"/>
          <a:stretch/>
        </p:blipFill>
        <p:spPr>
          <a:xfrm>
            <a:off x="1241788" y="324945"/>
            <a:ext cx="6660425" cy="44936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36"/>
          <p:cNvPicPr preferRelativeResize="0"/>
          <p:nvPr/>
        </p:nvPicPr>
        <p:blipFill rotWithShape="1">
          <a:blip r:embed="rId3">
            <a:alphaModFix/>
          </a:blip>
          <a:srcRect b="0" l="0" r="0" t="0"/>
          <a:stretch/>
        </p:blipFill>
        <p:spPr>
          <a:xfrm>
            <a:off x="1670900" y="328038"/>
            <a:ext cx="5802200" cy="4487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37"/>
          <p:cNvPicPr preferRelativeResize="0"/>
          <p:nvPr/>
        </p:nvPicPr>
        <p:blipFill rotWithShape="1">
          <a:blip r:embed="rId3">
            <a:alphaModFix/>
          </a:blip>
          <a:srcRect b="0" l="0" r="0" t="0"/>
          <a:stretch/>
        </p:blipFill>
        <p:spPr>
          <a:xfrm>
            <a:off x="348075" y="823972"/>
            <a:ext cx="5181050" cy="3495554"/>
          </a:xfrm>
          <a:prstGeom prst="rect">
            <a:avLst/>
          </a:prstGeom>
          <a:noFill/>
          <a:ln>
            <a:noFill/>
          </a:ln>
        </p:spPr>
      </p:pic>
      <p:pic>
        <p:nvPicPr>
          <p:cNvPr id="337" name="Google Shape;337;p37"/>
          <p:cNvPicPr preferRelativeResize="0"/>
          <p:nvPr/>
        </p:nvPicPr>
        <p:blipFill rotWithShape="1">
          <a:blip r:embed="rId4">
            <a:alphaModFix/>
          </a:blip>
          <a:srcRect b="0" l="0" r="0" t="0"/>
          <a:stretch/>
        </p:blipFill>
        <p:spPr>
          <a:xfrm>
            <a:off x="5870225" y="251300"/>
            <a:ext cx="2944700" cy="2241150"/>
          </a:xfrm>
          <a:prstGeom prst="rect">
            <a:avLst/>
          </a:prstGeom>
          <a:noFill/>
          <a:ln>
            <a:noFill/>
          </a:ln>
        </p:spPr>
      </p:pic>
      <p:pic>
        <p:nvPicPr>
          <p:cNvPr id="338" name="Google Shape;338;p37"/>
          <p:cNvPicPr preferRelativeResize="0"/>
          <p:nvPr/>
        </p:nvPicPr>
        <p:blipFill rotWithShape="1">
          <a:blip r:embed="rId5">
            <a:alphaModFix/>
          </a:blip>
          <a:srcRect b="0" l="0" r="0" t="0"/>
          <a:stretch/>
        </p:blipFill>
        <p:spPr>
          <a:xfrm>
            <a:off x="5870225" y="2631344"/>
            <a:ext cx="2944700" cy="2277431"/>
          </a:xfrm>
          <a:prstGeom prst="rect">
            <a:avLst/>
          </a:prstGeom>
          <a:noFill/>
          <a:ln>
            <a:noFill/>
          </a:ln>
        </p:spPr>
      </p:pic>
      <p:sp>
        <p:nvSpPr>
          <p:cNvPr id="339" name="Google Shape;339;p37"/>
          <p:cNvSpPr txBox="1"/>
          <p:nvPr/>
        </p:nvSpPr>
        <p:spPr>
          <a:xfrm rot="-5400000">
            <a:off x="5117525" y="1201325"/>
            <a:ext cx="1164300" cy="34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TOP</a:t>
            </a:r>
            <a:endParaRPr b="1" i="0" sz="2000" u="none" cap="none" strike="noStrike">
              <a:solidFill>
                <a:srgbClr val="FF0000"/>
              </a:solidFill>
              <a:latin typeface="Exo"/>
              <a:ea typeface="Exo"/>
              <a:cs typeface="Exo"/>
              <a:sym typeface="Exo"/>
            </a:endParaRPr>
          </a:p>
        </p:txBody>
      </p:sp>
      <p:sp>
        <p:nvSpPr>
          <p:cNvPr id="340" name="Google Shape;340;p37"/>
          <p:cNvSpPr txBox="1"/>
          <p:nvPr/>
        </p:nvSpPr>
        <p:spPr>
          <a:xfrm rot="-5400000">
            <a:off x="5072375" y="3599512"/>
            <a:ext cx="1254600" cy="34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BOTTOM</a:t>
            </a:r>
            <a:endParaRPr b="1" i="0" sz="2000" u="none" cap="none" strike="noStrike">
              <a:solidFill>
                <a:srgbClr val="FF0000"/>
              </a:solidFill>
              <a:latin typeface="Exo"/>
              <a:ea typeface="Exo"/>
              <a:cs typeface="Exo"/>
              <a:sym typeface="Ex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8"/>
          <p:cNvSpPr txBox="1"/>
          <p:nvPr/>
        </p:nvSpPr>
        <p:spPr>
          <a:xfrm>
            <a:off x="331150" y="251300"/>
            <a:ext cx="45747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RED PUSH BUTTON TOGGLE SWITCH:</a:t>
            </a:r>
            <a:endParaRPr b="1" i="0" sz="20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700"/>
              <a:buFont typeface="Arial"/>
              <a:buNone/>
            </a:pPr>
            <a:r>
              <a:rPr b="0" i="0" lang="en" sz="1700" u="none" cap="none" strike="noStrike">
                <a:solidFill>
                  <a:schemeClr val="lt1"/>
                </a:solidFill>
                <a:latin typeface="Exo"/>
                <a:ea typeface="Exo"/>
                <a:cs typeface="Exo"/>
                <a:sym typeface="Exo"/>
              </a:rPr>
              <a:t>The </a:t>
            </a:r>
            <a:r>
              <a:rPr b="1" i="0" lang="en" sz="1700" u="none" cap="none" strike="noStrike">
                <a:solidFill>
                  <a:schemeClr val="lt1"/>
                </a:solidFill>
                <a:latin typeface="Exo"/>
                <a:ea typeface="Exo"/>
                <a:cs typeface="Exo"/>
                <a:sym typeface="Exo"/>
              </a:rPr>
              <a:t>Red Toggle Switch</a:t>
            </a:r>
            <a:r>
              <a:rPr b="0" i="0" lang="en" sz="1700" u="none" cap="none" strike="noStrike">
                <a:solidFill>
                  <a:schemeClr val="lt1"/>
                </a:solidFill>
                <a:latin typeface="Exo"/>
                <a:ea typeface="Exo"/>
                <a:cs typeface="Exo"/>
                <a:sym typeface="Exo"/>
              </a:rPr>
              <a:t> gets power straight from the battery.</a:t>
            </a:r>
            <a:br>
              <a:rPr b="0" i="0" lang="en" sz="1700" u="none" cap="none" strike="noStrike">
                <a:solidFill>
                  <a:schemeClr val="lt1"/>
                </a:solidFill>
                <a:latin typeface="Exo"/>
                <a:ea typeface="Exo"/>
                <a:cs typeface="Exo"/>
                <a:sym typeface="Exo"/>
              </a:rPr>
            </a:br>
            <a:r>
              <a:rPr b="0" i="0" lang="en" sz="1700" u="none" cap="none" strike="noStrike">
                <a:solidFill>
                  <a:schemeClr val="lt1"/>
                </a:solidFill>
                <a:latin typeface="Exo"/>
                <a:ea typeface="Exo"/>
                <a:cs typeface="Exo"/>
                <a:sym typeface="Exo"/>
              </a:rPr>
              <a:t>It sends power to the </a:t>
            </a:r>
            <a:r>
              <a:rPr b="1" i="0" lang="en" sz="1700" u="none" cap="none" strike="noStrike">
                <a:solidFill>
                  <a:schemeClr val="lt1"/>
                </a:solidFill>
                <a:latin typeface="Exo"/>
                <a:ea typeface="Exo"/>
                <a:cs typeface="Exo"/>
                <a:sym typeface="Exo"/>
              </a:rPr>
              <a:t>Always On Fuse Block</a:t>
            </a:r>
            <a:r>
              <a:rPr b="0" i="0" lang="en" sz="1700" u="none" cap="none" strike="noStrike">
                <a:solidFill>
                  <a:schemeClr val="lt1"/>
                </a:solidFill>
                <a:latin typeface="Exo"/>
                <a:ea typeface="Exo"/>
                <a:cs typeface="Exo"/>
                <a:sym typeface="Exo"/>
              </a:rPr>
              <a:t>.</a:t>
            </a:r>
            <a:endParaRPr b="0" i="0" sz="17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chemeClr val="dk1"/>
              </a:buClr>
              <a:buSzPts val="1100"/>
              <a:buFont typeface="Arial"/>
              <a:buNone/>
            </a:pPr>
            <a:r>
              <a:rPr b="1" i="0" lang="en" sz="1700" u="none" cap="none" strike="noStrike">
                <a:solidFill>
                  <a:schemeClr val="lt1"/>
                </a:solidFill>
                <a:latin typeface="Exo"/>
                <a:ea typeface="Exo"/>
                <a:cs typeface="Exo"/>
                <a:sym typeface="Exo"/>
              </a:rPr>
              <a:t>What You’ll Need:</a:t>
            </a:r>
            <a:endParaRPr b="1" i="0" sz="1700" u="none" cap="none" strike="noStrike">
              <a:solidFill>
                <a:schemeClr val="lt1"/>
              </a:solidFill>
              <a:latin typeface="Exo"/>
              <a:ea typeface="Exo"/>
              <a:cs typeface="Exo"/>
              <a:sym typeface="Exo"/>
            </a:endParaRPr>
          </a:p>
          <a:p>
            <a:pPr indent="-336550" lvl="0" marL="457200" marR="0" rtl="0" algn="l">
              <a:lnSpc>
                <a:spcPct val="115000"/>
              </a:lnSpc>
              <a:spcBef>
                <a:spcPts val="1200"/>
              </a:spcBef>
              <a:spcAft>
                <a:spcPts val="0"/>
              </a:spcAft>
              <a:buClr>
                <a:schemeClr val="lt1"/>
              </a:buClr>
              <a:buSzPts val="1700"/>
              <a:buFont typeface="Arial"/>
              <a:buChar char="●"/>
            </a:pPr>
            <a:r>
              <a:rPr b="0" i="0" lang="en" sz="1700" u="none" cap="none" strike="noStrike">
                <a:solidFill>
                  <a:schemeClr val="lt1"/>
                </a:solidFill>
                <a:latin typeface="Exo"/>
                <a:ea typeface="Exo"/>
                <a:cs typeface="Exo"/>
                <a:sym typeface="Exo"/>
              </a:rPr>
              <a:t>One </a:t>
            </a:r>
            <a:r>
              <a:rPr b="1" i="0" lang="en" sz="1700" u="none" cap="none" strike="noStrike">
                <a:solidFill>
                  <a:schemeClr val="lt1"/>
                </a:solidFill>
                <a:latin typeface="Exo"/>
                <a:ea typeface="Exo"/>
                <a:cs typeface="Exo"/>
                <a:sym typeface="Exo"/>
              </a:rPr>
              <a:t>5-inch red wire</a:t>
            </a:r>
            <a:endParaRPr b="1" i="0" sz="1700" u="none" cap="none" strike="noStrike">
              <a:solidFill>
                <a:schemeClr val="lt1"/>
              </a:solidFill>
              <a:latin typeface="Exo"/>
              <a:ea typeface="Exo"/>
              <a:cs typeface="Exo"/>
              <a:sym typeface="Exo"/>
            </a:endParaRPr>
          </a:p>
          <a:p>
            <a:pPr indent="-336550" lvl="0" marL="457200" marR="0" rtl="0" algn="l">
              <a:lnSpc>
                <a:spcPct val="115000"/>
              </a:lnSpc>
              <a:spcBef>
                <a:spcPts val="0"/>
              </a:spcBef>
              <a:spcAft>
                <a:spcPts val="0"/>
              </a:spcAft>
              <a:buClr>
                <a:schemeClr val="lt1"/>
              </a:buClr>
              <a:buSzPts val="1700"/>
              <a:buFont typeface="Arial"/>
              <a:buChar char="●"/>
            </a:pPr>
            <a:r>
              <a:rPr b="0" i="0" lang="en" sz="1700" u="none" cap="none" strike="noStrike">
                <a:solidFill>
                  <a:schemeClr val="lt1"/>
                </a:solidFill>
                <a:latin typeface="Exo"/>
                <a:ea typeface="Exo"/>
                <a:cs typeface="Exo"/>
                <a:sym typeface="Exo"/>
              </a:rPr>
              <a:t>Two </a:t>
            </a:r>
            <a:r>
              <a:rPr b="1" i="0" lang="en" sz="1700" u="none" cap="none" strike="noStrike">
                <a:solidFill>
                  <a:schemeClr val="lt1"/>
                </a:solidFill>
                <a:latin typeface="Exo"/>
                <a:ea typeface="Exo"/>
                <a:cs typeface="Exo"/>
                <a:sym typeface="Exo"/>
              </a:rPr>
              <a:t>3-inch red wires</a:t>
            </a:r>
            <a:endParaRPr b="1" i="0" sz="17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chemeClr val="dk1"/>
              </a:buClr>
              <a:buSzPts val="1100"/>
              <a:buFont typeface="Arial"/>
              <a:buNone/>
            </a:pPr>
            <a:r>
              <a:rPr b="1" i="0" lang="en" sz="1700" u="none" cap="none" strike="noStrike">
                <a:solidFill>
                  <a:schemeClr val="lt1"/>
                </a:solidFill>
                <a:latin typeface="Exo"/>
                <a:ea typeface="Exo"/>
                <a:cs typeface="Exo"/>
                <a:sym typeface="Exo"/>
              </a:rPr>
              <a:t>Important Tip:</a:t>
            </a:r>
            <a:br>
              <a:rPr b="1" i="0" lang="en" sz="1700" u="none" cap="none" strike="noStrike">
                <a:solidFill>
                  <a:schemeClr val="lt1"/>
                </a:solidFill>
                <a:latin typeface="Exo"/>
                <a:ea typeface="Exo"/>
                <a:cs typeface="Exo"/>
                <a:sym typeface="Exo"/>
              </a:rPr>
            </a:br>
            <a:r>
              <a:rPr b="0" i="0" lang="en" sz="1700" u="none" cap="none" strike="noStrike">
                <a:solidFill>
                  <a:schemeClr val="lt1"/>
                </a:solidFill>
                <a:latin typeface="Exo"/>
                <a:ea typeface="Exo"/>
                <a:cs typeface="Exo"/>
                <a:sym typeface="Exo"/>
              </a:rPr>
              <a:t> To </a:t>
            </a:r>
            <a:r>
              <a:rPr b="1" i="0" lang="en" sz="1700" u="none" cap="none" strike="noStrike">
                <a:solidFill>
                  <a:schemeClr val="lt1"/>
                </a:solidFill>
                <a:latin typeface="Exo"/>
                <a:ea typeface="Exo"/>
                <a:cs typeface="Exo"/>
                <a:sym typeface="Exo"/>
              </a:rPr>
              <a:t>chain wires together</a:t>
            </a:r>
            <a:r>
              <a:rPr b="0" i="0" lang="en" sz="1700" u="none" cap="none" strike="noStrike">
                <a:solidFill>
                  <a:schemeClr val="lt1"/>
                </a:solidFill>
                <a:latin typeface="Exo"/>
                <a:ea typeface="Exo"/>
                <a:cs typeface="Exo"/>
                <a:sym typeface="Exo"/>
              </a:rPr>
              <a:t>, put both wires into the same connector </a:t>
            </a:r>
            <a:r>
              <a:rPr b="1" i="0" lang="en" sz="1700" u="none" cap="none" strike="noStrike">
                <a:solidFill>
                  <a:schemeClr val="lt1"/>
                </a:solidFill>
                <a:latin typeface="Exo"/>
                <a:ea typeface="Exo"/>
                <a:cs typeface="Exo"/>
                <a:sym typeface="Exo"/>
              </a:rPr>
              <a:t>before</a:t>
            </a:r>
            <a:r>
              <a:rPr b="0" i="0" lang="en" sz="1700" u="none" cap="none" strike="noStrike">
                <a:solidFill>
                  <a:schemeClr val="lt1"/>
                </a:solidFill>
                <a:latin typeface="Exo"/>
                <a:ea typeface="Exo"/>
                <a:cs typeface="Exo"/>
                <a:sym typeface="Exo"/>
              </a:rPr>
              <a:t> you crimp it. This lets the power flow to more than one place.</a:t>
            </a:r>
            <a:endParaRPr b="0" i="0" sz="1700" u="none" cap="none" strike="noStrike">
              <a:solidFill>
                <a:schemeClr val="lt1"/>
              </a:solidFill>
              <a:latin typeface="Exo"/>
              <a:ea typeface="Exo"/>
              <a:cs typeface="Exo"/>
              <a:sym typeface="Exo"/>
            </a:endParaRPr>
          </a:p>
          <a:p>
            <a:pPr indent="0" lvl="0" marL="0" marR="0" rtl="0" algn="just">
              <a:lnSpc>
                <a:spcPct val="115000"/>
              </a:lnSpc>
              <a:spcBef>
                <a:spcPts val="12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46" name="Google Shape;346;p38"/>
          <p:cNvPicPr preferRelativeResize="0"/>
          <p:nvPr/>
        </p:nvPicPr>
        <p:blipFill rotWithShape="1">
          <a:blip r:embed="rId3">
            <a:alphaModFix/>
          </a:blip>
          <a:srcRect b="0" l="0" r="0" t="0"/>
          <a:stretch/>
        </p:blipFill>
        <p:spPr>
          <a:xfrm>
            <a:off x="5243025" y="1230100"/>
            <a:ext cx="3483200" cy="2598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9"/>
          <p:cNvSpPr txBox="1"/>
          <p:nvPr/>
        </p:nvSpPr>
        <p:spPr>
          <a:xfrm>
            <a:off x="331150" y="251300"/>
            <a:ext cx="47394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WIRING THE ALWAYS ON FUSE BLOCK:</a:t>
            </a:r>
            <a:endParaRPr b="1" i="0" sz="1500" u="none" cap="none" strike="noStrike">
              <a:solidFill>
                <a:schemeClr val="lt1"/>
              </a:solidFill>
              <a:latin typeface="Exo"/>
              <a:ea typeface="Exo"/>
              <a:cs typeface="Exo"/>
              <a:sym typeface="Exo"/>
            </a:endParaRPr>
          </a:p>
          <a:p>
            <a:pPr indent="-342900" lvl="0" marL="457200" marR="0" rtl="0" algn="l">
              <a:lnSpc>
                <a:spcPct val="115000"/>
              </a:lnSpc>
              <a:spcBef>
                <a:spcPts val="1200"/>
              </a:spcBef>
              <a:spcAft>
                <a:spcPts val="0"/>
              </a:spcAft>
              <a:buClr>
                <a:schemeClr val="lt1"/>
              </a:buClr>
              <a:buSzPts val="1800"/>
              <a:buFont typeface="Arial"/>
              <a:buChar char="●"/>
            </a:pPr>
            <a:r>
              <a:rPr b="0" i="0" lang="en" sz="1800" u="none" cap="none" strike="noStrike">
                <a:solidFill>
                  <a:schemeClr val="lt1"/>
                </a:solidFill>
                <a:latin typeface="Exo"/>
                <a:ea typeface="Exo"/>
                <a:cs typeface="Exo"/>
                <a:sym typeface="Exo"/>
              </a:rPr>
              <a:t>The </a:t>
            </a:r>
            <a:r>
              <a:rPr b="1" i="0" lang="en" sz="1800" u="none" cap="none" strike="noStrike">
                <a:solidFill>
                  <a:schemeClr val="lt1"/>
                </a:solidFill>
                <a:latin typeface="Exo"/>
                <a:ea typeface="Exo"/>
                <a:cs typeface="Exo"/>
                <a:sym typeface="Exo"/>
              </a:rPr>
              <a:t>Always On Fuse Block</a:t>
            </a:r>
            <a:r>
              <a:rPr b="0" i="0" lang="en" sz="1800" u="none" cap="none" strike="noStrike">
                <a:solidFill>
                  <a:schemeClr val="lt1"/>
                </a:solidFill>
                <a:latin typeface="Exo"/>
                <a:ea typeface="Exo"/>
                <a:cs typeface="Exo"/>
                <a:sym typeface="Exo"/>
              </a:rPr>
              <a:t> gets power from the </a:t>
            </a:r>
            <a:r>
              <a:rPr b="1" i="0" lang="en" sz="1800" u="none" cap="none" strike="noStrike">
                <a:solidFill>
                  <a:schemeClr val="lt1"/>
                </a:solidFill>
                <a:latin typeface="Exo"/>
                <a:ea typeface="Exo"/>
                <a:cs typeface="Exo"/>
                <a:sym typeface="Exo"/>
              </a:rPr>
              <a:t>Red Toggle Switch</a:t>
            </a:r>
            <a:r>
              <a:rPr b="0" i="0" lang="en" sz="1800" u="none" cap="none" strike="noStrike">
                <a:solidFill>
                  <a:schemeClr val="lt1"/>
                </a:solidFill>
                <a:latin typeface="Exo"/>
                <a:ea typeface="Exo"/>
                <a:cs typeface="Exo"/>
                <a:sym typeface="Exo"/>
              </a:rPr>
              <a:t>.</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0"/>
              </a:spcBef>
              <a:spcAft>
                <a:spcPts val="0"/>
              </a:spcAft>
              <a:buClr>
                <a:schemeClr val="lt1"/>
              </a:buClr>
              <a:buSzPts val="1800"/>
              <a:buFont typeface="Arial"/>
              <a:buChar char="●"/>
            </a:pPr>
            <a:r>
              <a:rPr b="0" i="0" lang="en" sz="1800" u="none" cap="none" strike="noStrike">
                <a:solidFill>
                  <a:schemeClr val="lt1"/>
                </a:solidFill>
                <a:latin typeface="Exo"/>
                <a:ea typeface="Exo"/>
                <a:cs typeface="Exo"/>
                <a:sym typeface="Exo"/>
              </a:rPr>
              <a:t>It sends power to the </a:t>
            </a:r>
            <a:r>
              <a:rPr b="1" i="0" lang="en" sz="1800" u="none" cap="none" strike="noStrike">
                <a:solidFill>
                  <a:schemeClr val="lt1"/>
                </a:solidFill>
                <a:latin typeface="Exo"/>
                <a:ea typeface="Exo"/>
                <a:cs typeface="Exo"/>
                <a:sym typeface="Exo"/>
              </a:rPr>
              <a:t>Charge Relay</a:t>
            </a:r>
            <a:r>
              <a:rPr b="0" i="0" lang="en" sz="1800" u="none" cap="none" strike="noStrike">
                <a:solidFill>
                  <a:schemeClr val="lt1"/>
                </a:solidFill>
                <a:latin typeface="Exo"/>
                <a:ea typeface="Exo"/>
                <a:cs typeface="Exo"/>
                <a:sym typeface="Exo"/>
              </a:rPr>
              <a:t> and the </a:t>
            </a:r>
            <a:r>
              <a:rPr b="1" i="0" lang="en" sz="1800" u="none" cap="none" strike="noStrike">
                <a:solidFill>
                  <a:schemeClr val="lt1"/>
                </a:solidFill>
                <a:latin typeface="Exo"/>
                <a:ea typeface="Exo"/>
                <a:cs typeface="Exo"/>
                <a:sym typeface="Exo"/>
              </a:rPr>
              <a:t>Key Relay</a:t>
            </a:r>
            <a:r>
              <a:rPr b="0" i="0" lang="en" sz="1800" u="none" cap="none" strike="noStrike">
                <a:solidFill>
                  <a:schemeClr val="lt1"/>
                </a:solidFill>
                <a:latin typeface="Exo"/>
                <a:ea typeface="Exo"/>
                <a:cs typeface="Exo"/>
                <a:sym typeface="Exo"/>
              </a:rPr>
              <a:t>.</a:t>
            </a:r>
            <a:endParaRPr b="0"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chemeClr val="dk1"/>
              </a:buClr>
              <a:buSzPts val="1100"/>
              <a:buFont typeface="Arial"/>
              <a:buNone/>
            </a:pPr>
            <a:r>
              <a:rPr b="1" i="0" lang="en" sz="1800" u="none" cap="none" strike="noStrike">
                <a:solidFill>
                  <a:schemeClr val="lt1"/>
                </a:solidFill>
                <a:latin typeface="Exo"/>
                <a:ea typeface="Exo"/>
                <a:cs typeface="Exo"/>
                <a:sym typeface="Exo"/>
              </a:rPr>
              <a:t>Wires to Add:</a:t>
            </a:r>
            <a:endParaRPr b="1" i="0" sz="1800" u="none" cap="none" strike="noStrike">
              <a:solidFill>
                <a:schemeClr val="lt1"/>
              </a:solidFill>
              <a:latin typeface="Exo"/>
              <a:ea typeface="Exo"/>
              <a:cs typeface="Exo"/>
              <a:sym typeface="Exo"/>
            </a:endParaRPr>
          </a:p>
          <a:p>
            <a:pPr indent="-342900" lvl="0" marL="457200" marR="0" rtl="0" algn="l">
              <a:lnSpc>
                <a:spcPct val="115000"/>
              </a:lnSpc>
              <a:spcBef>
                <a:spcPts val="1200"/>
              </a:spcBef>
              <a:spcAft>
                <a:spcPts val="0"/>
              </a:spcAft>
              <a:buClr>
                <a:schemeClr val="lt1"/>
              </a:buClr>
              <a:buSzPts val="1800"/>
              <a:buFont typeface="Arial"/>
              <a:buChar char="●"/>
            </a:pPr>
            <a:r>
              <a:rPr b="1" i="0" lang="en" sz="1800" u="none" cap="none" strike="noStrike">
                <a:solidFill>
                  <a:schemeClr val="lt1"/>
                </a:solidFill>
                <a:latin typeface="Exo"/>
                <a:ea typeface="Exo"/>
                <a:cs typeface="Exo"/>
                <a:sym typeface="Exo"/>
              </a:rPr>
              <a:t>8-inch purple wire</a:t>
            </a:r>
            <a:r>
              <a:rPr b="0" i="0" lang="en" sz="1800" u="none" cap="none" strike="noStrike">
                <a:solidFill>
                  <a:schemeClr val="lt1"/>
                </a:solidFill>
                <a:latin typeface="Exo"/>
                <a:ea typeface="Exo"/>
                <a:cs typeface="Exo"/>
                <a:sym typeface="Exo"/>
              </a:rPr>
              <a:t> → from the fuse block to </a:t>
            </a:r>
            <a:r>
              <a:rPr b="1" i="0" lang="en" sz="1800" u="none" cap="none" strike="noStrike">
                <a:solidFill>
                  <a:schemeClr val="lt1"/>
                </a:solidFill>
                <a:latin typeface="Exo"/>
                <a:ea typeface="Exo"/>
                <a:cs typeface="Exo"/>
                <a:sym typeface="Exo"/>
              </a:rPr>
              <a:t>Charge Relay pin 30</a:t>
            </a:r>
            <a:endParaRPr b="1" i="0" sz="1800" u="none" cap="none" strike="noStrike">
              <a:solidFill>
                <a:schemeClr val="lt1"/>
              </a:solidFill>
              <a:latin typeface="Exo"/>
              <a:ea typeface="Exo"/>
              <a:cs typeface="Exo"/>
              <a:sym typeface="Exo"/>
            </a:endParaRPr>
          </a:p>
          <a:p>
            <a:pPr indent="-342900" lvl="0" marL="457200" marR="0" rtl="0" algn="l">
              <a:lnSpc>
                <a:spcPct val="115000"/>
              </a:lnSpc>
              <a:spcBef>
                <a:spcPts val="0"/>
              </a:spcBef>
              <a:spcAft>
                <a:spcPts val="0"/>
              </a:spcAft>
              <a:buClr>
                <a:schemeClr val="lt1"/>
              </a:buClr>
              <a:buSzPts val="1800"/>
              <a:buFont typeface="Arial"/>
              <a:buChar char="●"/>
            </a:pPr>
            <a:r>
              <a:rPr b="1" i="0" lang="en" sz="1800" u="none" cap="none" strike="noStrike">
                <a:solidFill>
                  <a:schemeClr val="lt1"/>
                </a:solidFill>
                <a:latin typeface="Exo"/>
                <a:ea typeface="Exo"/>
                <a:cs typeface="Exo"/>
                <a:sym typeface="Exo"/>
              </a:rPr>
              <a:t>8-inch red wire</a:t>
            </a:r>
            <a:r>
              <a:rPr b="0" i="0" lang="en" sz="1800" u="none" cap="none" strike="noStrike">
                <a:solidFill>
                  <a:schemeClr val="lt1"/>
                </a:solidFill>
                <a:latin typeface="Exo"/>
                <a:ea typeface="Exo"/>
                <a:cs typeface="Exo"/>
                <a:sym typeface="Exo"/>
              </a:rPr>
              <a:t> → from the fuse block to </a:t>
            </a:r>
            <a:r>
              <a:rPr b="1" i="0" lang="en" sz="1800" u="none" cap="none" strike="noStrike">
                <a:solidFill>
                  <a:schemeClr val="lt1"/>
                </a:solidFill>
                <a:latin typeface="Exo"/>
                <a:ea typeface="Exo"/>
                <a:cs typeface="Exo"/>
                <a:sym typeface="Exo"/>
              </a:rPr>
              <a:t>Charge Relay pin 85</a:t>
            </a:r>
            <a:endParaRPr b="1" i="0" sz="18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Arial"/>
              <a:buChar char="●"/>
            </a:pPr>
            <a:r>
              <a:rPr b="1" i="0" lang="en" sz="1800" u="none" cap="none" strike="noStrike">
                <a:solidFill>
                  <a:schemeClr val="lt1"/>
                </a:solidFill>
                <a:latin typeface="Exo"/>
                <a:ea typeface="Exo"/>
                <a:cs typeface="Exo"/>
                <a:sym typeface="Exo"/>
              </a:rPr>
              <a:t>14-inch red wire</a:t>
            </a:r>
            <a:r>
              <a:rPr b="0" i="0" lang="en" sz="1800" u="none" cap="none" strike="noStrike">
                <a:solidFill>
                  <a:schemeClr val="lt1"/>
                </a:solidFill>
                <a:latin typeface="Exo"/>
                <a:ea typeface="Exo"/>
                <a:cs typeface="Exo"/>
                <a:sym typeface="Exo"/>
              </a:rPr>
              <a:t> → from the fuse block to </a:t>
            </a:r>
            <a:r>
              <a:rPr b="1" i="0" lang="en" sz="1800" u="none" cap="none" strike="noStrike">
                <a:solidFill>
                  <a:schemeClr val="lt1"/>
                </a:solidFill>
                <a:latin typeface="Exo"/>
                <a:ea typeface="Exo"/>
                <a:cs typeface="Exo"/>
                <a:sym typeface="Exo"/>
              </a:rPr>
              <a:t>Key Relay pin 30</a:t>
            </a:r>
            <a:br>
              <a:rPr b="1" i="0" lang="en" sz="1400" u="none" cap="none" strike="noStrike">
                <a:solidFill>
                  <a:schemeClr val="dk1"/>
                </a:solidFill>
                <a:latin typeface="Arial"/>
                <a:ea typeface="Arial"/>
                <a:cs typeface="Arial"/>
                <a:sym typeface="Arial"/>
              </a:rPr>
            </a:br>
            <a:endParaRPr b="1" i="0" sz="1400" u="none" cap="none" strike="noStrike">
              <a:solidFill>
                <a:schemeClr val="dk1"/>
              </a:solidFill>
              <a:latin typeface="Arial"/>
              <a:ea typeface="Arial"/>
              <a:cs typeface="Arial"/>
              <a:sym typeface="Arial"/>
            </a:endParaRPr>
          </a:p>
          <a:p>
            <a:pPr indent="0" lvl="0" marL="0" marR="0" rtl="0" algn="just">
              <a:lnSpc>
                <a:spcPct val="115000"/>
              </a:lnSpc>
              <a:spcBef>
                <a:spcPts val="1200"/>
              </a:spcBef>
              <a:spcAft>
                <a:spcPts val="0"/>
              </a:spcAft>
              <a:buClr>
                <a:srgbClr val="000000"/>
              </a:buClr>
              <a:buSzPts val="1500"/>
              <a:buFont typeface="Arial"/>
              <a:buNone/>
            </a:pPr>
            <a:r>
              <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52" name="Google Shape;352;p39"/>
          <p:cNvPicPr preferRelativeResize="0"/>
          <p:nvPr/>
        </p:nvPicPr>
        <p:blipFill rotWithShape="1">
          <a:blip r:embed="rId3">
            <a:alphaModFix/>
          </a:blip>
          <a:srcRect b="0" l="0" r="0" t="0"/>
          <a:stretch/>
        </p:blipFill>
        <p:spPr>
          <a:xfrm>
            <a:off x="5516950" y="1319825"/>
            <a:ext cx="3182674" cy="2419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4"/>
          <p:cNvSpPr txBox="1"/>
          <p:nvPr/>
        </p:nvSpPr>
        <p:spPr>
          <a:xfrm>
            <a:off x="331150" y="251300"/>
            <a:ext cx="4589700" cy="4697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100"/>
              <a:buFont typeface="Arial"/>
              <a:buNone/>
            </a:pPr>
            <a:r>
              <a:rPr b="1" i="0" lang="en" sz="2100" u="none" cap="none" strike="noStrike">
                <a:solidFill>
                  <a:schemeClr val="lt1"/>
                </a:solidFill>
                <a:latin typeface="Exo"/>
                <a:ea typeface="Exo"/>
                <a:cs typeface="Exo"/>
                <a:sym typeface="Exo"/>
              </a:rPr>
              <a:t>COMPONENTS:</a:t>
            </a:r>
            <a:endParaRPr b="1" i="0" sz="2100" u="none" cap="none" strike="noStrike">
              <a:solidFill>
                <a:schemeClr val="lt1"/>
              </a:solidFill>
              <a:latin typeface="Exo"/>
              <a:ea typeface="Exo"/>
              <a:cs typeface="Exo"/>
              <a:sym typeface="Exo"/>
            </a:endParaRPr>
          </a:p>
          <a:p>
            <a:pPr indent="0" lvl="0" marL="0" marR="0" rtl="0" algn="ctr">
              <a:lnSpc>
                <a:spcPct val="115000"/>
              </a:lnSpc>
              <a:spcBef>
                <a:spcPts val="1000"/>
              </a:spcBef>
              <a:spcAft>
                <a:spcPts val="0"/>
              </a:spcAft>
              <a:buClr>
                <a:srgbClr val="000000"/>
              </a:buClr>
              <a:buSzPts val="2100"/>
              <a:buFont typeface="Arial"/>
              <a:buNone/>
            </a:pPr>
            <a:r>
              <a:t/>
            </a:r>
            <a:endParaRPr b="1" i="0" sz="2100" u="none" cap="none" strike="noStrike">
              <a:solidFill>
                <a:schemeClr val="lt1"/>
              </a:solidFill>
              <a:latin typeface="Exo"/>
              <a:ea typeface="Exo"/>
              <a:cs typeface="Exo"/>
              <a:sym typeface="Exo"/>
            </a:endParaRPr>
          </a:p>
          <a:p>
            <a:pPr indent="0" lvl="0" marL="0" marR="0" rtl="0" algn="ctr">
              <a:lnSpc>
                <a:spcPct val="115000"/>
              </a:lnSpc>
              <a:spcBef>
                <a:spcPts val="1000"/>
              </a:spcBef>
              <a:spcAft>
                <a:spcPts val="0"/>
              </a:spcAft>
              <a:buClr>
                <a:srgbClr val="000000"/>
              </a:buClr>
              <a:buSzPts val="2100"/>
              <a:buFont typeface="Arial"/>
              <a:buNone/>
            </a:pPr>
            <a:r>
              <a:rPr b="1" i="0" lang="en" sz="2100" u="none" cap="none" strike="noStrike">
                <a:solidFill>
                  <a:schemeClr val="lt1"/>
                </a:solidFill>
                <a:latin typeface="Exo"/>
                <a:ea typeface="Exo"/>
                <a:cs typeface="Exo"/>
                <a:sym typeface="Exo"/>
              </a:rPr>
              <a:t>Begin by going over the necessary parts that should be included in the SWITCH Relay Lab Kit.</a:t>
            </a:r>
            <a:endParaRPr b="1" i="0" sz="2100" u="none" cap="none" strike="noStrike">
              <a:solidFill>
                <a:schemeClr val="lt1"/>
              </a:solidFill>
              <a:latin typeface="Exo"/>
              <a:ea typeface="Exo"/>
              <a:cs typeface="Exo"/>
              <a:sym typeface="Exo"/>
            </a:endParaRPr>
          </a:p>
          <a:p>
            <a:pPr indent="0" lvl="0" marL="0" marR="0" rtl="0" algn="ctr">
              <a:lnSpc>
                <a:spcPct val="115000"/>
              </a:lnSpc>
              <a:spcBef>
                <a:spcPts val="1000"/>
              </a:spcBef>
              <a:spcAft>
                <a:spcPts val="0"/>
              </a:spcAft>
              <a:buClr>
                <a:srgbClr val="000000"/>
              </a:buClr>
              <a:buSzPts val="2100"/>
              <a:buFont typeface="Arial"/>
              <a:buNone/>
            </a:pPr>
            <a:r>
              <a:t/>
            </a:r>
            <a:endParaRPr b="1" i="0" sz="2100" u="none" cap="none" strike="noStrike">
              <a:solidFill>
                <a:schemeClr val="lt1"/>
              </a:solidFill>
              <a:latin typeface="Exo"/>
              <a:ea typeface="Exo"/>
              <a:cs typeface="Exo"/>
              <a:sym typeface="Exo"/>
            </a:endParaRPr>
          </a:p>
          <a:p>
            <a:pPr indent="0" lvl="0" marL="0" marR="0" rtl="0" algn="ctr">
              <a:lnSpc>
                <a:spcPct val="115000"/>
              </a:lnSpc>
              <a:spcBef>
                <a:spcPts val="1000"/>
              </a:spcBef>
              <a:spcAft>
                <a:spcPts val="0"/>
              </a:spcAft>
              <a:buClr>
                <a:srgbClr val="000000"/>
              </a:buClr>
              <a:buSzPts val="2100"/>
              <a:buFont typeface="Arial"/>
              <a:buNone/>
            </a:pPr>
            <a:r>
              <a:rPr b="1" i="0" lang="en" sz="2100" u="none" cap="none" strike="noStrike">
                <a:solidFill>
                  <a:schemeClr val="lt1"/>
                </a:solidFill>
                <a:latin typeface="Exo"/>
                <a:ea typeface="Exo"/>
                <a:cs typeface="Exo"/>
                <a:sym typeface="Exo"/>
              </a:rPr>
              <a:t>Once all components are accounted for follow the step by step instructions to build your relay</a:t>
            </a:r>
            <a:endParaRPr b="1" i="0" sz="2100" u="none" cap="none" strike="noStrike">
              <a:solidFill>
                <a:schemeClr val="lt1"/>
              </a:solidFill>
              <a:latin typeface="Exo"/>
              <a:ea typeface="Exo"/>
              <a:cs typeface="Exo"/>
              <a:sym typeface="Exo"/>
            </a:endParaRPr>
          </a:p>
          <a:p>
            <a:pPr indent="0" lvl="0" marL="0" marR="0" rtl="0" algn="ctr">
              <a:lnSpc>
                <a:spcPct val="115000"/>
              </a:lnSpc>
              <a:spcBef>
                <a:spcPts val="1000"/>
              </a:spcBef>
              <a:spcAft>
                <a:spcPts val="0"/>
              </a:spcAft>
              <a:buClr>
                <a:srgbClr val="000000"/>
              </a:buClr>
              <a:buSzPts val="1900"/>
              <a:buFont typeface="Arial"/>
              <a:buNone/>
            </a:pPr>
            <a:r>
              <a:t/>
            </a:r>
            <a:endParaRPr b="1" i="0" sz="1900" u="none" cap="none" strike="noStrike">
              <a:solidFill>
                <a:schemeClr val="lt1"/>
              </a:solidFill>
              <a:latin typeface="Exo"/>
              <a:ea typeface="Exo"/>
              <a:cs typeface="Exo"/>
              <a:sym typeface="Exo"/>
            </a:endParaRPr>
          </a:p>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4" name="Google Shape;74;p4"/>
          <p:cNvPicPr preferRelativeResize="0"/>
          <p:nvPr/>
        </p:nvPicPr>
        <p:blipFill rotWithShape="1">
          <a:blip r:embed="rId3">
            <a:alphaModFix/>
          </a:blip>
          <a:srcRect b="0" l="0" r="0" t="0"/>
          <a:stretch/>
        </p:blipFill>
        <p:spPr>
          <a:xfrm>
            <a:off x="5175125" y="1326501"/>
            <a:ext cx="3370551" cy="2490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0"/>
          <p:cNvSpPr txBox="1"/>
          <p:nvPr/>
        </p:nvSpPr>
        <p:spPr>
          <a:xfrm>
            <a:off x="331150" y="251300"/>
            <a:ext cx="58095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WIRING THE CHARGE RELAY:</a:t>
            </a:r>
            <a:endParaRPr b="1" i="0" sz="2000" u="none" cap="none" strike="noStrike">
              <a:solidFill>
                <a:schemeClr val="lt1"/>
              </a:solidFill>
              <a:latin typeface="Exo"/>
              <a:ea typeface="Exo"/>
              <a:cs typeface="Exo"/>
              <a:sym typeface="Exo"/>
            </a:endParaRPr>
          </a:p>
          <a:p>
            <a:pPr indent="-323850" lvl="0" marL="457200" marR="0" rtl="0" algn="l">
              <a:lnSpc>
                <a:spcPct val="115000"/>
              </a:lnSpc>
              <a:spcBef>
                <a:spcPts val="1200"/>
              </a:spcBef>
              <a:spcAft>
                <a:spcPts val="0"/>
              </a:spcAft>
              <a:buClr>
                <a:schemeClr val="lt1"/>
              </a:buClr>
              <a:buSzPts val="1500"/>
              <a:buFont typeface="Arial"/>
              <a:buChar char="●"/>
            </a:pPr>
            <a:r>
              <a:rPr b="0" i="0" lang="en" sz="1500" u="none" cap="none" strike="noStrike">
                <a:solidFill>
                  <a:schemeClr val="lt1"/>
                </a:solidFill>
                <a:latin typeface="Exo"/>
                <a:ea typeface="Exo"/>
                <a:cs typeface="Exo"/>
                <a:sym typeface="Exo"/>
              </a:rPr>
              <a:t>The </a:t>
            </a:r>
            <a:r>
              <a:rPr b="1" i="0" lang="en" sz="1500" u="none" cap="none" strike="noStrike">
                <a:solidFill>
                  <a:schemeClr val="lt1"/>
                </a:solidFill>
                <a:latin typeface="Exo"/>
                <a:ea typeface="Exo"/>
                <a:cs typeface="Exo"/>
                <a:sym typeface="Exo"/>
              </a:rPr>
              <a:t>Charge Relay</a:t>
            </a:r>
            <a:r>
              <a:rPr b="0" i="0" lang="en" sz="1500" u="none" cap="none" strike="noStrike">
                <a:solidFill>
                  <a:schemeClr val="lt1"/>
                </a:solidFill>
                <a:latin typeface="Exo"/>
                <a:ea typeface="Exo"/>
                <a:cs typeface="Exo"/>
                <a:sym typeface="Exo"/>
              </a:rPr>
              <a:t> gets power from the </a:t>
            </a:r>
            <a:r>
              <a:rPr b="1" i="0" lang="en" sz="1500" u="none" cap="none" strike="noStrike">
                <a:solidFill>
                  <a:schemeClr val="lt1"/>
                </a:solidFill>
                <a:latin typeface="Exo"/>
                <a:ea typeface="Exo"/>
                <a:cs typeface="Exo"/>
                <a:sym typeface="Exo"/>
              </a:rPr>
              <a:t>Always On Fuse Block</a:t>
            </a:r>
            <a:r>
              <a:rPr b="0" i="0" lang="en" sz="1500" u="none" cap="none" strike="noStrike">
                <a:solidFill>
                  <a:schemeClr val="lt1"/>
                </a:solidFill>
                <a:latin typeface="Exo"/>
                <a:ea typeface="Exo"/>
                <a:cs typeface="Exo"/>
                <a:sym typeface="Exo"/>
              </a:rPr>
              <a:t>. It controls power going to the </a:t>
            </a:r>
            <a:r>
              <a:rPr b="1" i="0" lang="en" sz="1500" u="none" cap="none" strike="noStrike">
                <a:solidFill>
                  <a:schemeClr val="lt1"/>
                </a:solidFill>
                <a:latin typeface="Exo"/>
                <a:ea typeface="Exo"/>
                <a:cs typeface="Exo"/>
                <a:sym typeface="Exo"/>
              </a:rPr>
              <a:t>Key Relay</a:t>
            </a:r>
            <a:r>
              <a:rPr b="0" i="0" lang="en" sz="1500" u="none" cap="none" strike="noStrike">
                <a:solidFill>
                  <a:schemeClr val="lt1"/>
                </a:solidFill>
                <a:latin typeface="Exo"/>
                <a:ea typeface="Exo"/>
                <a:cs typeface="Exo"/>
                <a:sym typeface="Exo"/>
              </a:rPr>
              <a:t> and the </a:t>
            </a:r>
            <a:r>
              <a:rPr b="1" i="0" lang="en" sz="1500" u="none" cap="none" strike="noStrike">
                <a:solidFill>
                  <a:schemeClr val="lt1"/>
                </a:solidFill>
                <a:latin typeface="Exo"/>
                <a:ea typeface="Exo"/>
                <a:cs typeface="Exo"/>
                <a:sym typeface="Exo"/>
              </a:rPr>
              <a:t>Blue Light</a:t>
            </a:r>
            <a:r>
              <a:rPr b="0" i="0" lang="en" sz="1500" u="none" cap="none" strike="noStrike">
                <a:solidFill>
                  <a:schemeClr val="lt1"/>
                </a:solidFill>
                <a:latin typeface="Exo"/>
                <a:ea typeface="Exo"/>
                <a:cs typeface="Exo"/>
                <a:sym typeface="Exo"/>
              </a:rPr>
              <a:t>, depending on whether the system is charging.</a:t>
            </a:r>
            <a:endParaRPr b="0" i="0" sz="15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rPr b="1" i="0" lang="en" sz="1500" u="none" cap="none" strike="noStrike">
                <a:solidFill>
                  <a:schemeClr val="lt1"/>
                </a:solidFill>
                <a:latin typeface="Exo"/>
                <a:ea typeface="Exo"/>
                <a:cs typeface="Exo"/>
                <a:sym typeface="Exo"/>
              </a:rPr>
              <a:t>Connecting the Blue Light:</a:t>
            </a:r>
            <a:endParaRPr b="1" i="0" sz="1500" u="none" cap="none" strike="noStrike">
              <a:solidFill>
                <a:schemeClr val="lt1"/>
              </a:solidFill>
              <a:latin typeface="Exo"/>
              <a:ea typeface="Exo"/>
              <a:cs typeface="Exo"/>
              <a:sym typeface="Exo"/>
            </a:endParaRPr>
          </a:p>
          <a:p>
            <a:pPr indent="-323850" lvl="0" marL="457200" marR="0" rtl="0" algn="l">
              <a:lnSpc>
                <a:spcPct val="115000"/>
              </a:lnSpc>
              <a:spcBef>
                <a:spcPts val="1200"/>
              </a:spcBef>
              <a:spcAft>
                <a:spcPts val="0"/>
              </a:spcAft>
              <a:buClr>
                <a:schemeClr val="lt1"/>
              </a:buClr>
              <a:buSzPts val="1500"/>
              <a:buFont typeface="Arial"/>
              <a:buChar char="●"/>
            </a:pPr>
            <a:r>
              <a:rPr b="0" i="0" lang="en" sz="1500" u="none" cap="none" strike="noStrike">
                <a:solidFill>
                  <a:schemeClr val="lt1"/>
                </a:solidFill>
                <a:latin typeface="Exo"/>
                <a:ea typeface="Exo"/>
                <a:cs typeface="Exo"/>
                <a:sym typeface="Exo"/>
              </a:rPr>
              <a:t>Use a </a:t>
            </a:r>
            <a:r>
              <a:rPr b="1" i="0" lang="en" sz="1500" u="none" cap="none" strike="noStrike">
                <a:solidFill>
                  <a:schemeClr val="lt1"/>
                </a:solidFill>
                <a:latin typeface="Exo"/>
                <a:ea typeface="Exo"/>
                <a:cs typeface="Exo"/>
                <a:sym typeface="Exo"/>
              </a:rPr>
              <a:t>male-female connector</a:t>
            </a:r>
            <a:r>
              <a:rPr b="0" i="0" lang="en" sz="1500" u="none" cap="none" strike="noStrike">
                <a:solidFill>
                  <a:schemeClr val="lt1"/>
                </a:solidFill>
                <a:latin typeface="Exo"/>
                <a:ea typeface="Exo"/>
                <a:cs typeface="Exo"/>
                <a:sym typeface="Exo"/>
              </a:rPr>
              <a:t>. Connect the </a:t>
            </a:r>
            <a:r>
              <a:rPr b="1" i="0" lang="en" sz="1500" u="none" cap="none" strike="noStrike">
                <a:solidFill>
                  <a:schemeClr val="lt1"/>
                </a:solidFill>
                <a:latin typeface="Exo"/>
                <a:ea typeface="Exo"/>
                <a:cs typeface="Exo"/>
                <a:sym typeface="Exo"/>
              </a:rPr>
              <a:t>charging socket</a:t>
            </a:r>
            <a:r>
              <a:rPr b="0" i="0" lang="en" sz="1500" u="none" cap="none" strike="noStrike">
                <a:solidFill>
                  <a:schemeClr val="lt1"/>
                </a:solidFill>
                <a:latin typeface="Exo"/>
                <a:ea typeface="Exo"/>
                <a:cs typeface="Exo"/>
                <a:sym typeface="Exo"/>
              </a:rPr>
              <a:t>, insert a stripped wire into the hole and tighten the screw to hold it in place.</a:t>
            </a:r>
            <a:endParaRPr b="0" i="0" sz="15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rPr b="1" i="0" lang="en" sz="1500" u="none" cap="none" strike="noStrike">
                <a:solidFill>
                  <a:schemeClr val="lt1"/>
                </a:solidFill>
                <a:latin typeface="Exo"/>
                <a:ea typeface="Exo"/>
                <a:cs typeface="Exo"/>
                <a:sym typeface="Exo"/>
              </a:rPr>
              <a:t>Wires to Add:</a:t>
            </a:r>
            <a:endParaRPr b="1" i="0" sz="1500" u="none" cap="none" strike="noStrike">
              <a:solidFill>
                <a:schemeClr val="lt1"/>
              </a:solidFill>
              <a:latin typeface="Exo"/>
              <a:ea typeface="Exo"/>
              <a:cs typeface="Exo"/>
              <a:sym typeface="Exo"/>
            </a:endParaRPr>
          </a:p>
          <a:p>
            <a:pPr indent="-323850" lvl="0" marL="457200" marR="0" rtl="0" algn="l">
              <a:lnSpc>
                <a:spcPct val="115000"/>
              </a:lnSpc>
              <a:spcBef>
                <a:spcPts val="1200"/>
              </a:spcBef>
              <a:spcAft>
                <a:spcPts val="0"/>
              </a:spcAft>
              <a:buClr>
                <a:schemeClr val="lt1"/>
              </a:buClr>
              <a:buSzPts val="1500"/>
              <a:buFont typeface="Arial"/>
              <a:buChar char="●"/>
            </a:pPr>
            <a:r>
              <a:rPr b="0" i="0" lang="en" sz="1500" u="none" cap="none" strike="noStrike">
                <a:solidFill>
                  <a:schemeClr val="lt1"/>
                </a:solidFill>
                <a:latin typeface="Exo"/>
                <a:ea typeface="Exo"/>
                <a:cs typeface="Exo"/>
                <a:sym typeface="Exo"/>
              </a:rPr>
              <a:t>8-inch purple wire: from Pin 87a on the relay to Key Switch Post #1</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Arial"/>
              <a:buChar char="●"/>
            </a:pPr>
            <a:r>
              <a:rPr b="0" i="0" lang="en" sz="1500" u="none" cap="none" strike="noStrike">
                <a:solidFill>
                  <a:schemeClr val="lt1"/>
                </a:solidFill>
                <a:latin typeface="Exo"/>
                <a:ea typeface="Exo"/>
                <a:cs typeface="Exo"/>
                <a:sym typeface="Exo"/>
              </a:rPr>
              <a:t>7-inch black wire: from Pin 86 on the relay to the Charge Socket</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Arial"/>
              <a:buChar char="●"/>
            </a:pPr>
            <a:r>
              <a:rPr b="0" i="0" lang="en" sz="1500" u="none" cap="none" strike="noStrike">
                <a:solidFill>
                  <a:schemeClr val="lt1"/>
                </a:solidFill>
                <a:latin typeface="Exo"/>
                <a:ea typeface="Exo"/>
                <a:cs typeface="Exo"/>
                <a:sym typeface="Exo"/>
              </a:rPr>
              <a:t>4-inch blue wire: from Pin 87 on the relay to the Blue Light</a:t>
            </a:r>
            <a:br>
              <a:rPr b="0" i="0" lang="en" sz="1100" u="none" cap="none" strike="noStrike">
                <a:solidFill>
                  <a:schemeClr val="dk1"/>
                </a:solidFill>
                <a:latin typeface="Arial"/>
                <a:ea typeface="Arial"/>
                <a:cs typeface="Arial"/>
                <a:sym typeface="Arial"/>
              </a:rPr>
            </a:b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1200"/>
              </a:spcBef>
              <a:spcAft>
                <a:spcPts val="0"/>
              </a:spcAft>
              <a:buClr>
                <a:srgbClr val="000000"/>
              </a:buClr>
              <a:buSzPts val="1500"/>
              <a:buFont typeface="Arial"/>
              <a:buNone/>
            </a:pPr>
            <a:r>
              <a:t/>
            </a:r>
            <a:endParaRPr b="0" i="0" sz="1500" u="none" cap="none" strike="noStrike">
              <a:solidFill>
                <a:schemeClr val="lt1"/>
              </a:solidFill>
              <a:latin typeface="Exo"/>
              <a:ea typeface="Exo"/>
              <a:cs typeface="Exo"/>
              <a:sym typeface="Exo"/>
            </a:endParaRPr>
          </a:p>
          <a:p>
            <a:pPr indent="0" lvl="0" marL="0" marR="0" rtl="0" algn="just">
              <a:lnSpc>
                <a:spcPct val="115000"/>
              </a:lnSpc>
              <a:spcBef>
                <a:spcPts val="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58" name="Google Shape;358;p40"/>
          <p:cNvPicPr preferRelativeResize="0"/>
          <p:nvPr/>
        </p:nvPicPr>
        <p:blipFill rotWithShape="1">
          <a:blip r:embed="rId3">
            <a:alphaModFix/>
          </a:blip>
          <a:srcRect b="0" l="0" r="0" t="0"/>
          <a:stretch/>
        </p:blipFill>
        <p:spPr>
          <a:xfrm>
            <a:off x="6481700" y="251300"/>
            <a:ext cx="1973650" cy="1468075"/>
          </a:xfrm>
          <a:prstGeom prst="rect">
            <a:avLst/>
          </a:prstGeom>
          <a:noFill/>
          <a:ln>
            <a:noFill/>
          </a:ln>
        </p:spPr>
      </p:pic>
      <p:pic>
        <p:nvPicPr>
          <p:cNvPr id="359" name="Google Shape;359;p40"/>
          <p:cNvPicPr preferRelativeResize="0"/>
          <p:nvPr/>
        </p:nvPicPr>
        <p:blipFill rotWithShape="1">
          <a:blip r:embed="rId4">
            <a:alphaModFix/>
          </a:blip>
          <a:srcRect b="0" l="0" r="0" t="0"/>
          <a:stretch/>
        </p:blipFill>
        <p:spPr>
          <a:xfrm>
            <a:off x="6481699" y="1846587"/>
            <a:ext cx="1973650" cy="1480243"/>
          </a:xfrm>
          <a:prstGeom prst="rect">
            <a:avLst/>
          </a:prstGeom>
          <a:noFill/>
          <a:ln>
            <a:noFill/>
          </a:ln>
        </p:spPr>
      </p:pic>
      <p:pic>
        <p:nvPicPr>
          <p:cNvPr id="360" name="Google Shape;360;p40"/>
          <p:cNvPicPr preferRelativeResize="0"/>
          <p:nvPr/>
        </p:nvPicPr>
        <p:blipFill rotWithShape="1">
          <a:blip r:embed="rId5">
            <a:alphaModFix/>
          </a:blip>
          <a:srcRect b="0" l="0" r="0" t="0"/>
          <a:stretch/>
        </p:blipFill>
        <p:spPr>
          <a:xfrm>
            <a:off x="6481700" y="3454025"/>
            <a:ext cx="1973650" cy="1419000"/>
          </a:xfrm>
          <a:prstGeom prst="rect">
            <a:avLst/>
          </a:prstGeom>
          <a:noFill/>
          <a:ln>
            <a:noFill/>
          </a:ln>
        </p:spPr>
      </p:pic>
      <p:sp>
        <p:nvSpPr>
          <p:cNvPr id="361" name="Google Shape;361;p40"/>
          <p:cNvSpPr txBox="1"/>
          <p:nvPr/>
        </p:nvSpPr>
        <p:spPr>
          <a:xfrm>
            <a:off x="6098575" y="1449075"/>
            <a:ext cx="2739900" cy="27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FF0000"/>
                </a:solidFill>
                <a:latin typeface="Exo"/>
                <a:ea typeface="Exo"/>
                <a:cs typeface="Exo"/>
                <a:sym typeface="Exo"/>
              </a:rPr>
              <a:t>MALE FEMALE CONNECTOR</a:t>
            </a:r>
            <a:endParaRPr b="0" i="0" sz="1500" u="none" cap="none" strike="noStrike">
              <a:solidFill>
                <a:srgbClr val="FF0000"/>
              </a:solidFill>
              <a:latin typeface="Exo"/>
              <a:ea typeface="Exo"/>
              <a:cs typeface="Exo"/>
              <a:sym typeface="Ex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1"/>
          <p:cNvSpPr txBox="1"/>
          <p:nvPr/>
        </p:nvSpPr>
        <p:spPr>
          <a:xfrm>
            <a:off x="331150" y="251300"/>
            <a:ext cx="6256500" cy="455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CHARGE SOCKET AND PLUG:</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rPr b="0" i="0" lang="en" sz="1200" u="none" cap="none" strike="noStrike">
                <a:solidFill>
                  <a:schemeClr val="lt1"/>
                </a:solidFill>
                <a:latin typeface="Exo"/>
                <a:ea typeface="Exo"/>
                <a:cs typeface="Exo"/>
                <a:sym typeface="Exo"/>
              </a:rPr>
              <a:t>In this lab, we’re pretending to </a:t>
            </a:r>
            <a:r>
              <a:rPr b="1" i="0" lang="en" sz="1200" u="none" cap="none" strike="noStrike">
                <a:solidFill>
                  <a:schemeClr val="lt1"/>
                </a:solidFill>
                <a:latin typeface="Exo"/>
                <a:ea typeface="Exo"/>
                <a:cs typeface="Exo"/>
                <a:sym typeface="Exo"/>
              </a:rPr>
              <a:t>plug in a vehicle</a:t>
            </a:r>
            <a:r>
              <a:rPr b="0" i="0" lang="en" sz="1200" u="none" cap="none" strike="noStrike">
                <a:solidFill>
                  <a:schemeClr val="lt1"/>
                </a:solidFill>
                <a:latin typeface="Exo"/>
                <a:ea typeface="Exo"/>
                <a:cs typeface="Exo"/>
                <a:sym typeface="Exo"/>
              </a:rPr>
              <a:t> — but </a:t>
            </a:r>
            <a:r>
              <a:rPr b="1" i="0" lang="en" sz="1200" u="none" cap="none" strike="noStrike">
                <a:solidFill>
                  <a:schemeClr val="lt1"/>
                </a:solidFill>
                <a:latin typeface="Exo"/>
                <a:ea typeface="Exo"/>
                <a:cs typeface="Exo"/>
                <a:sym typeface="Exo"/>
              </a:rPr>
              <a:t>we're NOT using real wall power</a:t>
            </a:r>
            <a:endParaRPr b="0" i="0" sz="12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chemeClr val="dk1"/>
              </a:buClr>
              <a:buSzPts val="1100"/>
              <a:buFont typeface="Arial"/>
              <a:buNone/>
            </a:pPr>
            <a:r>
              <a:rPr b="0" i="0" lang="en" sz="1200" u="none" cap="none" strike="noStrike">
                <a:solidFill>
                  <a:schemeClr val="lt1"/>
                </a:solidFill>
                <a:latin typeface="Exo"/>
                <a:ea typeface="Exo"/>
                <a:cs typeface="Exo"/>
                <a:sym typeface="Exo"/>
              </a:rPr>
              <a:t>The </a:t>
            </a:r>
            <a:r>
              <a:rPr b="1" i="0" lang="en" sz="1200" u="none" cap="none" strike="noStrike">
                <a:solidFill>
                  <a:schemeClr val="lt1"/>
                </a:solidFill>
                <a:latin typeface="Exo"/>
                <a:ea typeface="Exo"/>
                <a:cs typeface="Exo"/>
                <a:sym typeface="Exo"/>
              </a:rPr>
              <a:t>Charge Socket</a:t>
            </a:r>
            <a:r>
              <a:rPr b="0" i="0" lang="en" sz="1200" u="none" cap="none" strike="noStrike">
                <a:solidFill>
                  <a:schemeClr val="lt1"/>
                </a:solidFill>
                <a:latin typeface="Exo"/>
                <a:ea typeface="Exo"/>
                <a:cs typeface="Exo"/>
                <a:sym typeface="Exo"/>
              </a:rPr>
              <a:t> has 3 spots for wires.</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1200"/>
              </a:spcBef>
              <a:spcAft>
                <a:spcPts val="0"/>
              </a:spcAft>
              <a:buClr>
                <a:schemeClr val="lt1"/>
              </a:buClr>
              <a:buSzPts val="1200"/>
              <a:buFont typeface="Arial"/>
              <a:buChar char="●"/>
            </a:pPr>
            <a:r>
              <a:rPr b="0" i="0" lang="en" sz="1200" u="none" cap="none" strike="noStrike">
                <a:solidFill>
                  <a:schemeClr val="lt1"/>
                </a:solidFill>
                <a:latin typeface="Exo"/>
                <a:ea typeface="Exo"/>
                <a:cs typeface="Exo"/>
                <a:sym typeface="Exo"/>
              </a:rPr>
              <a:t>The </a:t>
            </a:r>
            <a:r>
              <a:rPr b="1" i="0" lang="en" sz="1200" u="none" cap="none" strike="noStrike">
                <a:solidFill>
                  <a:schemeClr val="lt1"/>
                </a:solidFill>
                <a:latin typeface="Exo"/>
                <a:ea typeface="Exo"/>
                <a:cs typeface="Exo"/>
                <a:sym typeface="Exo"/>
              </a:rPr>
              <a:t>green screw</a:t>
            </a:r>
            <a:r>
              <a:rPr b="0" i="0" lang="en" sz="1200" u="none" cap="none" strike="noStrike">
                <a:solidFill>
                  <a:schemeClr val="lt1"/>
                </a:solidFill>
                <a:latin typeface="Exo"/>
                <a:ea typeface="Exo"/>
                <a:cs typeface="Exo"/>
                <a:sym typeface="Exo"/>
              </a:rPr>
              <a:t> is for </a:t>
            </a:r>
            <a:r>
              <a:rPr b="1" i="0" lang="en" sz="1200" u="none" cap="none" strike="noStrike">
                <a:solidFill>
                  <a:schemeClr val="lt1"/>
                </a:solidFill>
                <a:latin typeface="Exo"/>
                <a:ea typeface="Exo"/>
                <a:cs typeface="Exo"/>
                <a:sym typeface="Exo"/>
              </a:rPr>
              <a:t>ground</a:t>
            </a:r>
            <a:r>
              <a:rPr b="0" i="0" lang="en" sz="1200" u="none" cap="none" strike="noStrike">
                <a:solidFill>
                  <a:schemeClr val="lt1"/>
                </a:solidFill>
                <a:latin typeface="Exo"/>
                <a:ea typeface="Exo"/>
                <a:cs typeface="Exo"/>
                <a:sym typeface="Exo"/>
              </a:rPr>
              <a:t> (this keeps things safe).The other two screws connect to the other pins in the socket..</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Char char="●"/>
            </a:pPr>
            <a:r>
              <a:rPr b="0" i="0" lang="en" sz="1200" u="none" cap="none" strike="noStrike">
                <a:solidFill>
                  <a:schemeClr val="lt1"/>
                </a:solidFill>
                <a:latin typeface="Exo"/>
                <a:ea typeface="Exo"/>
                <a:cs typeface="Exo"/>
                <a:sym typeface="Exo"/>
              </a:rPr>
              <a:t>One wire from the socket goes to </a:t>
            </a:r>
            <a:r>
              <a:rPr b="1" i="0" lang="en" sz="1200" u="none" cap="none" strike="noStrike">
                <a:solidFill>
                  <a:schemeClr val="lt1"/>
                </a:solidFill>
                <a:latin typeface="Exo"/>
                <a:ea typeface="Exo"/>
                <a:cs typeface="Exo"/>
                <a:sym typeface="Exo"/>
              </a:rPr>
              <a:t>ground</a:t>
            </a:r>
            <a:r>
              <a:rPr b="0" i="0" lang="en" sz="1200" u="none" cap="none" strike="noStrike">
                <a:solidFill>
                  <a:schemeClr val="lt1"/>
                </a:solidFill>
                <a:latin typeface="Exo"/>
                <a:ea typeface="Exo"/>
                <a:cs typeface="Exo"/>
                <a:sym typeface="Exo"/>
              </a:rPr>
              <a:t>.</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Char char="●"/>
            </a:pPr>
            <a:r>
              <a:rPr b="0" i="0" lang="en" sz="1200" u="none" cap="none" strike="noStrike">
                <a:solidFill>
                  <a:schemeClr val="lt1"/>
                </a:solidFill>
                <a:latin typeface="Exo"/>
                <a:ea typeface="Exo"/>
                <a:cs typeface="Exo"/>
                <a:sym typeface="Exo"/>
              </a:rPr>
              <a:t>Another wire goes to the </a:t>
            </a:r>
            <a:r>
              <a:rPr b="1" i="0" lang="en" sz="1200" u="none" cap="none" strike="noStrike">
                <a:solidFill>
                  <a:schemeClr val="lt1"/>
                </a:solidFill>
                <a:latin typeface="Exo"/>
                <a:ea typeface="Exo"/>
                <a:cs typeface="Exo"/>
                <a:sym typeface="Exo"/>
              </a:rPr>
              <a:t>coil on the Charge Relay</a:t>
            </a:r>
            <a:r>
              <a:rPr b="0" i="0" lang="en" sz="1200" u="none" cap="none" strike="noStrike">
                <a:solidFill>
                  <a:schemeClr val="lt1"/>
                </a:solidFill>
                <a:latin typeface="Exo"/>
                <a:ea typeface="Exo"/>
                <a:cs typeface="Exo"/>
                <a:sym typeface="Exo"/>
              </a:rPr>
              <a:t>.</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Char char="●"/>
            </a:pPr>
            <a:r>
              <a:rPr b="0" i="0" lang="en" sz="1200" u="none" cap="none" strike="noStrike">
                <a:solidFill>
                  <a:schemeClr val="lt1"/>
                </a:solidFill>
                <a:latin typeface="Exo"/>
                <a:ea typeface="Exo"/>
                <a:cs typeface="Exo"/>
                <a:sym typeface="Exo"/>
              </a:rPr>
              <a:t>Inside the </a:t>
            </a:r>
            <a:r>
              <a:rPr b="1" i="0" lang="en" sz="1200" u="none" cap="none" strike="noStrike">
                <a:solidFill>
                  <a:schemeClr val="lt1"/>
                </a:solidFill>
                <a:latin typeface="Exo"/>
                <a:ea typeface="Exo"/>
                <a:cs typeface="Exo"/>
                <a:sym typeface="Exo"/>
              </a:rPr>
              <a:t>Charge Plug</a:t>
            </a:r>
            <a:r>
              <a:rPr b="0" i="0" lang="en" sz="1200" u="none" cap="none" strike="noStrike">
                <a:solidFill>
                  <a:schemeClr val="lt1"/>
                </a:solidFill>
                <a:latin typeface="Exo"/>
                <a:ea typeface="Exo"/>
                <a:cs typeface="Exo"/>
                <a:sym typeface="Exo"/>
              </a:rPr>
              <a:t>, all 3 pins are </a:t>
            </a:r>
            <a:r>
              <a:rPr b="1" i="0" lang="en" sz="1200" u="none" cap="none" strike="noStrike">
                <a:solidFill>
                  <a:schemeClr val="lt1"/>
                </a:solidFill>
                <a:latin typeface="Exo"/>
                <a:ea typeface="Exo"/>
                <a:cs typeface="Exo"/>
                <a:sym typeface="Exo"/>
              </a:rPr>
              <a:t>connected together</a:t>
            </a:r>
            <a:r>
              <a:rPr b="0" i="0" lang="en" sz="1200" u="none" cap="none" strike="noStrike">
                <a:solidFill>
                  <a:schemeClr val="lt1"/>
                </a:solidFill>
                <a:latin typeface="Exo"/>
                <a:ea typeface="Exo"/>
                <a:cs typeface="Exo"/>
                <a:sym typeface="Exo"/>
              </a:rPr>
              <a:t> with short wires.</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Char char="●"/>
            </a:pPr>
            <a:r>
              <a:rPr b="0" i="0" lang="en" sz="1200" u="none" cap="none" strike="noStrike">
                <a:solidFill>
                  <a:schemeClr val="lt1"/>
                </a:solidFill>
                <a:latin typeface="Exo"/>
                <a:ea typeface="Exo"/>
                <a:cs typeface="Exo"/>
                <a:sym typeface="Exo"/>
              </a:rPr>
              <a:t>When you plug the plug into the socket, it </a:t>
            </a:r>
            <a:r>
              <a:rPr b="1" i="0" lang="en" sz="1200" u="none" cap="none" strike="noStrike">
                <a:solidFill>
                  <a:schemeClr val="lt1"/>
                </a:solidFill>
                <a:latin typeface="Exo"/>
                <a:ea typeface="Exo"/>
                <a:cs typeface="Exo"/>
                <a:sym typeface="Exo"/>
              </a:rPr>
              <a:t>completes the circuit</a:t>
            </a:r>
            <a:r>
              <a:rPr b="0" i="0" lang="en" sz="1200" u="none" cap="none" strike="noStrike">
                <a:solidFill>
                  <a:schemeClr val="lt1"/>
                </a:solidFill>
                <a:latin typeface="Exo"/>
                <a:ea typeface="Exo"/>
                <a:cs typeface="Exo"/>
                <a:sym typeface="Exo"/>
              </a:rPr>
              <a:t>, and the </a:t>
            </a:r>
            <a:r>
              <a:rPr b="1" i="0" lang="en" sz="1200" u="none" cap="none" strike="noStrike">
                <a:solidFill>
                  <a:schemeClr val="lt1"/>
                </a:solidFill>
                <a:latin typeface="Exo"/>
                <a:ea typeface="Exo"/>
                <a:cs typeface="Exo"/>
                <a:sym typeface="Exo"/>
              </a:rPr>
              <a:t>Charge Relay turns on</a:t>
            </a:r>
            <a:r>
              <a:rPr b="0" i="0" lang="en" sz="1200" u="none" cap="none" strike="noStrike">
                <a:solidFill>
                  <a:schemeClr val="lt1"/>
                </a:solidFill>
                <a:latin typeface="Exo"/>
                <a:ea typeface="Exo"/>
                <a:cs typeface="Exo"/>
                <a:sym typeface="Exo"/>
              </a:rPr>
              <a:t>.</a:t>
            </a:r>
            <a:endParaRPr b="0" i="0" sz="1200" u="none" cap="none" strike="noStrike">
              <a:solidFill>
                <a:schemeClr val="lt1"/>
              </a:solidFill>
              <a:latin typeface="Exo"/>
              <a:ea typeface="Exo"/>
              <a:cs typeface="Exo"/>
              <a:sym typeface="Exo"/>
            </a:endParaRPr>
          </a:p>
          <a:p>
            <a:pPr indent="0" lvl="0" marL="0" marR="381000" rtl="0" algn="l">
              <a:lnSpc>
                <a:spcPct val="115000"/>
              </a:lnSpc>
              <a:spcBef>
                <a:spcPts val="1200"/>
              </a:spcBef>
              <a:spcAft>
                <a:spcPts val="0"/>
              </a:spcAft>
              <a:buClr>
                <a:srgbClr val="000000"/>
              </a:buClr>
              <a:buSzPts val="1200"/>
              <a:buFont typeface="Arial"/>
              <a:buNone/>
            </a:pPr>
            <a:r>
              <a:rPr b="0" i="1" lang="en" sz="1200" u="none" cap="none" strike="noStrike">
                <a:solidFill>
                  <a:schemeClr val="lt1"/>
                </a:solidFill>
                <a:latin typeface="Exo"/>
                <a:ea typeface="Exo"/>
                <a:cs typeface="Exo"/>
                <a:sym typeface="Exo"/>
              </a:rPr>
              <a:t>⚠️ </a:t>
            </a:r>
            <a:r>
              <a:rPr b="1" i="1" lang="en" sz="1200" u="none" cap="none" strike="noStrike">
                <a:solidFill>
                  <a:schemeClr val="lt1"/>
                </a:solidFill>
                <a:latin typeface="Exo"/>
                <a:ea typeface="Exo"/>
                <a:cs typeface="Exo"/>
                <a:sym typeface="Exo"/>
              </a:rPr>
              <a:t>Safety Reminder:</a:t>
            </a:r>
            <a:r>
              <a:rPr b="0" i="1" lang="en" sz="1200" u="none" cap="none" strike="noStrike">
                <a:solidFill>
                  <a:schemeClr val="lt1"/>
                </a:solidFill>
                <a:latin typeface="Exo"/>
                <a:ea typeface="Exo"/>
                <a:cs typeface="Exo"/>
                <a:sym typeface="Exo"/>
              </a:rPr>
              <a:t> This setup is for practice only. </a:t>
            </a:r>
            <a:r>
              <a:rPr b="1" i="1" lang="en" sz="1200" u="none" cap="none" strike="noStrike">
                <a:solidFill>
                  <a:schemeClr val="lt1"/>
                </a:solidFill>
                <a:latin typeface="Exo"/>
                <a:ea typeface="Exo"/>
                <a:cs typeface="Exo"/>
                <a:sym typeface="Exo"/>
              </a:rPr>
              <a:t>Never use real AC (wall) power with it!</a:t>
            </a:r>
            <a:endParaRPr b="1" i="1" sz="1200" u="none" cap="none" strike="noStrike">
              <a:solidFill>
                <a:schemeClr val="lt1"/>
              </a:solidFill>
              <a:latin typeface="Exo"/>
              <a:ea typeface="Exo"/>
              <a:cs typeface="Exo"/>
              <a:sym typeface="Exo"/>
            </a:endParaRPr>
          </a:p>
          <a:p>
            <a:pPr indent="0" lvl="0" marL="381000" marR="381000" rtl="0" algn="l">
              <a:lnSpc>
                <a:spcPct val="115000"/>
              </a:lnSpc>
              <a:spcBef>
                <a:spcPts val="1200"/>
              </a:spcBef>
              <a:spcAft>
                <a:spcPts val="0"/>
              </a:spcAft>
              <a:buClr>
                <a:schemeClr val="dk1"/>
              </a:buClr>
              <a:buSzPts val="1100"/>
              <a:buFont typeface="Arial"/>
              <a:buNone/>
            </a:pPr>
            <a:r>
              <a:rPr b="1" i="0" lang="en" sz="1400" u="none" cap="none" strike="noStrike">
                <a:solidFill>
                  <a:schemeClr val="lt1"/>
                </a:solidFill>
                <a:latin typeface="Exo"/>
                <a:ea typeface="Exo"/>
                <a:cs typeface="Exo"/>
                <a:sym typeface="Exo"/>
              </a:rPr>
              <a:t>Wires to Add:</a:t>
            </a:r>
            <a:endParaRPr b="1" i="0" sz="1400" u="none" cap="none" strike="noStrike">
              <a:solidFill>
                <a:schemeClr val="lt1"/>
              </a:solidFill>
              <a:latin typeface="Exo"/>
              <a:ea typeface="Exo"/>
              <a:cs typeface="Exo"/>
              <a:sym typeface="Exo"/>
            </a:endParaRPr>
          </a:p>
          <a:p>
            <a:pPr indent="-304800" lvl="0" marL="457200" marR="0" rtl="0" algn="l">
              <a:lnSpc>
                <a:spcPct val="115000"/>
              </a:lnSpc>
              <a:spcBef>
                <a:spcPts val="1200"/>
              </a:spcBef>
              <a:spcAft>
                <a:spcPts val="0"/>
              </a:spcAft>
              <a:buClr>
                <a:schemeClr val="lt1"/>
              </a:buClr>
              <a:buSzPts val="1200"/>
              <a:buFont typeface="Arial"/>
              <a:buChar char="●"/>
            </a:pPr>
            <a:r>
              <a:rPr b="1" i="0" lang="en" sz="1200" u="none" cap="none" strike="noStrike">
                <a:solidFill>
                  <a:schemeClr val="lt1"/>
                </a:solidFill>
                <a:latin typeface="Exo"/>
                <a:ea typeface="Exo"/>
                <a:cs typeface="Exo"/>
                <a:sym typeface="Exo"/>
              </a:rPr>
              <a:t>9-inch black wire</a:t>
            </a:r>
            <a:r>
              <a:rPr b="0" i="0" lang="en" sz="1200" u="none" cap="none" strike="noStrike">
                <a:solidFill>
                  <a:schemeClr val="lt1"/>
                </a:solidFill>
                <a:latin typeface="Exo"/>
                <a:ea typeface="Exo"/>
                <a:cs typeface="Exo"/>
                <a:sym typeface="Exo"/>
              </a:rPr>
              <a:t> → from socket to </a:t>
            </a:r>
            <a:r>
              <a:rPr b="1" i="0" lang="en" sz="1200" u="none" cap="none" strike="noStrike">
                <a:solidFill>
                  <a:schemeClr val="lt1"/>
                </a:solidFill>
                <a:latin typeface="Exo"/>
                <a:ea typeface="Exo"/>
                <a:cs typeface="Exo"/>
                <a:sym typeface="Exo"/>
              </a:rPr>
              <a:t>Ground Post</a:t>
            </a:r>
            <a:endParaRPr b="1"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Char char="●"/>
            </a:pPr>
            <a:r>
              <a:rPr b="1" i="0" lang="en" sz="1200" u="none" cap="none" strike="noStrike">
                <a:solidFill>
                  <a:schemeClr val="lt1"/>
                </a:solidFill>
                <a:latin typeface="Exo"/>
                <a:ea typeface="Exo"/>
                <a:cs typeface="Exo"/>
                <a:sym typeface="Exo"/>
              </a:rPr>
              <a:t>Two 3-inch wires</a:t>
            </a:r>
            <a:r>
              <a:rPr b="0" i="0" lang="en" sz="1200" u="none" cap="none" strike="noStrike">
                <a:solidFill>
                  <a:schemeClr val="lt1"/>
                </a:solidFill>
                <a:latin typeface="Exo"/>
                <a:ea typeface="Exo"/>
                <a:cs typeface="Exo"/>
                <a:sym typeface="Exo"/>
              </a:rPr>
              <a:t> → to </a:t>
            </a:r>
            <a:r>
              <a:rPr b="1" i="0" lang="en" sz="1200" u="none" cap="none" strike="noStrike">
                <a:solidFill>
                  <a:schemeClr val="lt1"/>
                </a:solidFill>
                <a:latin typeface="Exo"/>
                <a:ea typeface="Exo"/>
                <a:cs typeface="Exo"/>
                <a:sym typeface="Exo"/>
              </a:rPr>
              <a:t>connect all 3 pins inside the plug</a:t>
            </a:r>
            <a:endParaRPr b="0" i="0" sz="1600" u="none" cap="none" strike="noStrike">
              <a:solidFill>
                <a:schemeClr val="lt1"/>
              </a:solidFill>
              <a:latin typeface="Exo"/>
              <a:ea typeface="Exo"/>
              <a:cs typeface="Exo"/>
              <a:sym typeface="Exo"/>
            </a:endParaRPr>
          </a:p>
          <a:p>
            <a:pPr indent="0" lvl="0" marL="0" marR="0" rtl="0" algn="just">
              <a:lnSpc>
                <a:spcPct val="115000"/>
              </a:lnSpc>
              <a:spcBef>
                <a:spcPts val="12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67" name="Google Shape;367;p41"/>
          <p:cNvPicPr preferRelativeResize="0"/>
          <p:nvPr/>
        </p:nvPicPr>
        <p:blipFill rotWithShape="1">
          <a:blip r:embed="rId3">
            <a:alphaModFix/>
          </a:blip>
          <a:srcRect b="0" l="0" r="0" t="0"/>
          <a:stretch/>
        </p:blipFill>
        <p:spPr>
          <a:xfrm>
            <a:off x="6681250" y="321850"/>
            <a:ext cx="2114550" cy="1600200"/>
          </a:xfrm>
          <a:prstGeom prst="rect">
            <a:avLst/>
          </a:prstGeom>
          <a:noFill/>
          <a:ln>
            <a:noFill/>
          </a:ln>
        </p:spPr>
      </p:pic>
      <p:pic>
        <p:nvPicPr>
          <p:cNvPr id="368" name="Google Shape;368;p41"/>
          <p:cNvPicPr preferRelativeResize="0"/>
          <p:nvPr/>
        </p:nvPicPr>
        <p:blipFill rotWithShape="1">
          <a:blip r:embed="rId4">
            <a:alphaModFix/>
          </a:blip>
          <a:srcRect b="0" l="0" r="0" t="0"/>
          <a:stretch/>
        </p:blipFill>
        <p:spPr>
          <a:xfrm>
            <a:off x="6681250" y="1922053"/>
            <a:ext cx="2114550" cy="1588899"/>
          </a:xfrm>
          <a:prstGeom prst="rect">
            <a:avLst/>
          </a:prstGeom>
          <a:noFill/>
          <a:ln>
            <a:noFill/>
          </a:ln>
        </p:spPr>
      </p:pic>
      <p:pic>
        <p:nvPicPr>
          <p:cNvPr id="369" name="Google Shape;369;p41"/>
          <p:cNvPicPr preferRelativeResize="0"/>
          <p:nvPr/>
        </p:nvPicPr>
        <p:blipFill rotWithShape="1">
          <a:blip r:embed="rId5">
            <a:alphaModFix/>
          </a:blip>
          <a:srcRect b="0" l="0" r="0" t="0"/>
          <a:stretch/>
        </p:blipFill>
        <p:spPr>
          <a:xfrm>
            <a:off x="5211800" y="3706875"/>
            <a:ext cx="1845389" cy="1144350"/>
          </a:xfrm>
          <a:prstGeom prst="rect">
            <a:avLst/>
          </a:prstGeom>
          <a:noFill/>
          <a:ln>
            <a:noFill/>
          </a:ln>
        </p:spPr>
      </p:pic>
      <p:pic>
        <p:nvPicPr>
          <p:cNvPr id="370" name="Google Shape;370;p41"/>
          <p:cNvPicPr preferRelativeResize="0"/>
          <p:nvPr/>
        </p:nvPicPr>
        <p:blipFill rotWithShape="1">
          <a:blip r:embed="rId6">
            <a:alphaModFix/>
          </a:blip>
          <a:srcRect b="0" l="0" r="0" t="0"/>
          <a:stretch/>
        </p:blipFill>
        <p:spPr>
          <a:xfrm>
            <a:off x="7288350" y="3706887"/>
            <a:ext cx="1507461" cy="1144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2"/>
          <p:cNvSpPr txBox="1"/>
          <p:nvPr/>
        </p:nvSpPr>
        <p:spPr>
          <a:xfrm>
            <a:off x="331150" y="251300"/>
            <a:ext cx="84906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SETTING UP COMMON GROUND:</a:t>
            </a:r>
            <a:endParaRPr b="1" i="0" sz="2000" u="none" cap="none" strike="noStrike">
              <a:solidFill>
                <a:schemeClr val="lt1"/>
              </a:solidFill>
              <a:latin typeface="Exo"/>
              <a:ea typeface="Exo"/>
              <a:cs typeface="Exo"/>
              <a:sym typeface="Exo"/>
            </a:endParaRPr>
          </a:p>
          <a:p>
            <a:pPr indent="0" lvl="0" marL="0" marR="0" rtl="0" algn="ctr">
              <a:lnSpc>
                <a:spcPct val="115000"/>
              </a:lnSpc>
              <a:spcBef>
                <a:spcPts val="1200"/>
              </a:spcBef>
              <a:spcAft>
                <a:spcPts val="0"/>
              </a:spcAft>
              <a:buClr>
                <a:schemeClr val="dk1"/>
              </a:buClr>
              <a:buSzPts val="1100"/>
              <a:buFont typeface="Arial"/>
              <a:buNone/>
            </a:pPr>
            <a:r>
              <a:rPr b="0" i="0" lang="en" sz="1400" u="none" cap="none" strike="noStrike">
                <a:solidFill>
                  <a:schemeClr val="lt1"/>
                </a:solidFill>
                <a:latin typeface="Exo"/>
                <a:ea typeface="Exo"/>
                <a:cs typeface="Exo"/>
                <a:sym typeface="Exo"/>
              </a:rPr>
              <a:t>The </a:t>
            </a:r>
            <a:r>
              <a:rPr b="1" i="0" lang="en" sz="1400" u="none" cap="none" strike="noStrike">
                <a:solidFill>
                  <a:schemeClr val="lt1"/>
                </a:solidFill>
                <a:latin typeface="Exo"/>
                <a:ea typeface="Exo"/>
                <a:cs typeface="Exo"/>
                <a:sym typeface="Exo"/>
              </a:rPr>
              <a:t>common ground</a:t>
            </a:r>
            <a:r>
              <a:rPr b="0" i="0" lang="en" sz="1400" u="none" cap="none" strike="noStrike">
                <a:solidFill>
                  <a:schemeClr val="lt1"/>
                </a:solidFill>
                <a:latin typeface="Exo"/>
                <a:ea typeface="Exo"/>
                <a:cs typeface="Exo"/>
                <a:sym typeface="Exo"/>
              </a:rPr>
              <a:t> is where all the ground wires connect. It's on the </a:t>
            </a:r>
            <a:r>
              <a:rPr b="1" i="0" lang="en" sz="1400" u="none" cap="none" strike="noStrike">
                <a:solidFill>
                  <a:schemeClr val="lt1"/>
                </a:solidFill>
                <a:latin typeface="Exo"/>
                <a:ea typeface="Exo"/>
                <a:cs typeface="Exo"/>
                <a:sym typeface="Exo"/>
              </a:rPr>
              <a:t>edge of the panel</a:t>
            </a:r>
            <a:r>
              <a:rPr b="0" i="0" lang="en" sz="1400" u="none" cap="none" strike="noStrike">
                <a:solidFill>
                  <a:schemeClr val="lt1"/>
                </a:solidFill>
                <a:latin typeface="Exo"/>
                <a:ea typeface="Exo"/>
                <a:cs typeface="Exo"/>
                <a:sym typeface="Exo"/>
              </a:rPr>
              <a:t>, between the </a:t>
            </a:r>
            <a:r>
              <a:rPr b="1" i="0" lang="en" sz="1400" u="none" cap="none" strike="noStrike">
                <a:solidFill>
                  <a:schemeClr val="lt1"/>
                </a:solidFill>
                <a:latin typeface="Exo"/>
                <a:ea typeface="Exo"/>
                <a:cs typeface="Exo"/>
                <a:sym typeface="Exo"/>
              </a:rPr>
              <a:t>Blue Light</a:t>
            </a:r>
            <a:r>
              <a:rPr b="0" i="0" lang="en" sz="1400" u="none" cap="none" strike="noStrike">
                <a:solidFill>
                  <a:schemeClr val="lt1"/>
                </a:solidFill>
                <a:latin typeface="Exo"/>
                <a:ea typeface="Exo"/>
                <a:cs typeface="Exo"/>
                <a:sym typeface="Exo"/>
              </a:rPr>
              <a:t> and the </a:t>
            </a:r>
            <a:r>
              <a:rPr b="1" i="0" lang="en" sz="1400" u="none" cap="none" strike="noStrike">
                <a:solidFill>
                  <a:schemeClr val="lt1"/>
                </a:solidFill>
                <a:latin typeface="Exo"/>
                <a:ea typeface="Exo"/>
                <a:cs typeface="Exo"/>
                <a:sym typeface="Exo"/>
              </a:rPr>
              <a:t>Always On Fuse Block</a:t>
            </a:r>
            <a:r>
              <a:rPr b="0" i="0" lang="en" sz="1400" u="none" cap="none" strike="noStrike">
                <a:solidFill>
                  <a:schemeClr val="lt1"/>
                </a:solidFill>
                <a:latin typeface="Exo"/>
                <a:ea typeface="Exo"/>
                <a:cs typeface="Exo"/>
                <a:sym typeface="Exo"/>
              </a:rPr>
              <a:t>.</a:t>
            </a:r>
            <a:endParaRPr b="1" i="0" sz="1400" u="none" cap="none" strike="noStrike">
              <a:solidFill>
                <a:schemeClr val="lt1"/>
              </a:solidFill>
              <a:latin typeface="Exo"/>
              <a:ea typeface="Exo"/>
              <a:cs typeface="Exo"/>
              <a:sym typeface="Exo"/>
            </a:endParaRPr>
          </a:p>
          <a:p>
            <a:pPr indent="-317500" lvl="0" marL="457200" marR="0" rtl="0" algn="l">
              <a:lnSpc>
                <a:spcPct val="115000"/>
              </a:lnSpc>
              <a:spcBef>
                <a:spcPts val="1200"/>
              </a:spcBef>
              <a:spcAft>
                <a:spcPts val="0"/>
              </a:spcAft>
              <a:buClr>
                <a:schemeClr val="lt1"/>
              </a:buClr>
              <a:buSzPts val="1400"/>
              <a:buFont typeface="Exo"/>
              <a:buChar char="●"/>
            </a:pPr>
            <a:r>
              <a:rPr b="1" i="0" lang="en" sz="1400" u="none" cap="none" strike="noStrike">
                <a:solidFill>
                  <a:schemeClr val="lt1"/>
                </a:solidFill>
                <a:latin typeface="Exo"/>
                <a:ea typeface="Exo"/>
                <a:cs typeface="Exo"/>
                <a:sym typeface="Exo"/>
              </a:rPr>
              <a:t>NEEDED: 1 screw, 2 washers, 1 locknut (won’t come loose easily). </a:t>
            </a:r>
            <a:r>
              <a:rPr b="0" i="0" lang="en" sz="1400" u="none" cap="none" strike="noStrike">
                <a:solidFill>
                  <a:schemeClr val="lt1"/>
                </a:solidFill>
                <a:latin typeface="Exo"/>
                <a:ea typeface="Exo"/>
                <a:cs typeface="Exo"/>
                <a:sym typeface="Exo"/>
              </a:rPr>
              <a:t>The screw goes </a:t>
            </a:r>
            <a:r>
              <a:rPr b="1" i="0" lang="en" sz="1400" u="none" cap="none" strike="noStrike">
                <a:solidFill>
                  <a:schemeClr val="lt1"/>
                </a:solidFill>
                <a:latin typeface="Exo"/>
                <a:ea typeface="Exo"/>
                <a:cs typeface="Exo"/>
                <a:sym typeface="Exo"/>
              </a:rPr>
              <a:t>down through the top</a:t>
            </a:r>
            <a:r>
              <a:rPr b="0" i="0" lang="en" sz="1400" u="none" cap="none" strike="noStrike">
                <a:solidFill>
                  <a:schemeClr val="lt1"/>
                </a:solidFill>
                <a:latin typeface="Exo"/>
                <a:ea typeface="Exo"/>
                <a:cs typeface="Exo"/>
                <a:sym typeface="Exo"/>
              </a:rPr>
              <a:t> of the panel. </a:t>
            </a:r>
            <a:endParaRPr b="0" i="0" sz="1400" u="none" cap="none" strike="noStrike">
              <a:solidFill>
                <a:schemeClr val="lt1"/>
              </a:solidFill>
              <a:latin typeface="Exo"/>
              <a:ea typeface="Exo"/>
              <a:cs typeface="Exo"/>
              <a:sym typeface="Exo"/>
            </a:endParaRPr>
          </a:p>
          <a:p>
            <a:pPr indent="-317500" lvl="0" marL="457200" marR="0" rtl="0" algn="l">
              <a:lnSpc>
                <a:spcPct val="115000"/>
              </a:lnSpc>
              <a:spcBef>
                <a:spcPts val="0"/>
              </a:spcBef>
              <a:spcAft>
                <a:spcPts val="0"/>
              </a:spcAft>
              <a:buClr>
                <a:schemeClr val="lt1"/>
              </a:buClr>
              <a:buSzPts val="1400"/>
              <a:buFont typeface="Exo"/>
              <a:buChar char="●"/>
            </a:pPr>
            <a:r>
              <a:rPr b="1" i="0" lang="en" sz="1400" u="none" cap="none" strike="noStrike">
                <a:solidFill>
                  <a:schemeClr val="lt1"/>
                </a:solidFill>
                <a:latin typeface="Exo"/>
                <a:ea typeface="Exo"/>
                <a:cs typeface="Exo"/>
                <a:sym typeface="Exo"/>
              </a:rPr>
              <a:t>Underneath: </a:t>
            </a:r>
            <a:r>
              <a:rPr b="0" i="0" lang="en" sz="1400" u="none" cap="none" strike="noStrike">
                <a:solidFill>
                  <a:schemeClr val="lt1"/>
                </a:solidFill>
                <a:latin typeface="Exo"/>
                <a:ea typeface="Exo"/>
                <a:cs typeface="Exo"/>
                <a:sym typeface="Exo"/>
              </a:rPr>
              <a:t>Put </a:t>
            </a:r>
            <a:r>
              <a:rPr b="1" i="0" lang="en" sz="1400" u="none" cap="none" strike="noStrike">
                <a:solidFill>
                  <a:schemeClr val="lt1"/>
                </a:solidFill>
                <a:latin typeface="Exo"/>
                <a:ea typeface="Exo"/>
                <a:cs typeface="Exo"/>
                <a:sym typeface="Exo"/>
              </a:rPr>
              <a:t>1 washer. </a:t>
            </a:r>
            <a:r>
              <a:rPr b="0" i="0" lang="en" sz="1400" u="none" cap="none" strike="noStrike">
                <a:solidFill>
                  <a:schemeClr val="lt1"/>
                </a:solidFill>
                <a:latin typeface="Exo"/>
                <a:ea typeface="Exo"/>
                <a:cs typeface="Exo"/>
                <a:sym typeface="Exo"/>
              </a:rPr>
              <a:t>Then add </a:t>
            </a:r>
            <a:r>
              <a:rPr b="1" i="0" lang="en" sz="1400" u="none" cap="none" strike="noStrike">
                <a:solidFill>
                  <a:schemeClr val="lt1"/>
                </a:solidFill>
                <a:latin typeface="Exo"/>
                <a:ea typeface="Exo"/>
                <a:cs typeface="Exo"/>
                <a:sym typeface="Exo"/>
              </a:rPr>
              <a:t>ground wire rings</a:t>
            </a:r>
            <a:r>
              <a:rPr b="0" i="0" lang="en" sz="1400" u="none" cap="none" strike="noStrike">
                <a:solidFill>
                  <a:schemeClr val="lt1"/>
                </a:solidFill>
                <a:latin typeface="Exo"/>
                <a:ea typeface="Exo"/>
                <a:cs typeface="Exo"/>
                <a:sym typeface="Exo"/>
              </a:rPr>
              <a:t> as needed. Add the </a:t>
            </a:r>
            <a:r>
              <a:rPr b="1" i="0" lang="en" sz="1400" u="none" cap="none" strike="noStrike">
                <a:solidFill>
                  <a:schemeClr val="lt1"/>
                </a:solidFill>
                <a:latin typeface="Exo"/>
                <a:ea typeface="Exo"/>
                <a:cs typeface="Exo"/>
                <a:sym typeface="Exo"/>
              </a:rPr>
              <a:t>second washer and the nut</a:t>
            </a:r>
            <a:r>
              <a:rPr b="0" i="0" lang="en" sz="1400" u="none" cap="none" strike="noStrike">
                <a:solidFill>
                  <a:schemeClr val="lt1"/>
                </a:solidFill>
                <a:latin typeface="Exo"/>
                <a:ea typeface="Exo"/>
                <a:cs typeface="Exo"/>
                <a:sym typeface="Exo"/>
              </a:rPr>
              <a:t> to hold everything together</a:t>
            </a:r>
            <a:endParaRPr b="0" i="0" sz="14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chemeClr val="dk1"/>
              </a:buClr>
              <a:buSzPts val="1100"/>
              <a:buFont typeface="Arial"/>
              <a:buNone/>
            </a:pPr>
            <a:r>
              <a:rPr b="1" i="1" lang="en" sz="1100" u="none" cap="none" strike="noStrike">
                <a:solidFill>
                  <a:schemeClr val="lt1"/>
                </a:solidFill>
                <a:latin typeface="Exo"/>
                <a:ea typeface="Exo"/>
                <a:cs typeface="Exo"/>
                <a:sym typeface="Exo"/>
              </a:rPr>
              <a:t>Tip:</a:t>
            </a:r>
            <a:r>
              <a:rPr b="0" i="1" lang="en" sz="1100" u="none" cap="none" strike="noStrike">
                <a:solidFill>
                  <a:schemeClr val="lt1"/>
                </a:solidFill>
                <a:latin typeface="Exo"/>
                <a:ea typeface="Exo"/>
                <a:cs typeface="Exo"/>
                <a:sym typeface="Exo"/>
              </a:rPr>
              <a:t> Just use your fingers to tighten the nut first. You’ll be adding more of ground wires here. Once they’re all on, tighten it fully.</a:t>
            </a:r>
            <a:endParaRPr b="0" i="1" sz="11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chemeClr val="dk1"/>
              </a:buClr>
              <a:buSzPts val="1100"/>
              <a:buFont typeface="Arial"/>
              <a:buNone/>
            </a:pPr>
            <a:r>
              <a:rPr b="1" i="0" lang="en" sz="1400" u="none" cap="none" strike="noStrike">
                <a:solidFill>
                  <a:schemeClr val="lt1"/>
                </a:solidFill>
                <a:latin typeface="Exo"/>
                <a:ea typeface="Exo"/>
                <a:cs typeface="Exo"/>
                <a:sym typeface="Exo"/>
              </a:rPr>
              <a:t>You’ll Add 7 Ground Wires in Total </a:t>
            </a:r>
            <a:r>
              <a:rPr b="0" i="0" lang="en" sz="1200" u="none" cap="none" strike="noStrike">
                <a:solidFill>
                  <a:schemeClr val="lt1"/>
                </a:solidFill>
                <a:latin typeface="Exo"/>
                <a:ea typeface="Exo"/>
                <a:cs typeface="Exo"/>
                <a:sym typeface="Exo"/>
              </a:rPr>
              <a:t>In this order (from the manual)</a:t>
            </a:r>
            <a:r>
              <a:rPr b="1" i="0" lang="en" sz="1400" u="none" cap="none" strike="noStrike">
                <a:solidFill>
                  <a:schemeClr val="lt1"/>
                </a:solidFill>
                <a:latin typeface="Exo"/>
                <a:ea typeface="Exo"/>
                <a:cs typeface="Exo"/>
                <a:sym typeface="Exo"/>
              </a:rPr>
              <a:t>:</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1200"/>
              </a:spcBef>
              <a:spcAft>
                <a:spcPts val="0"/>
              </a:spcAft>
              <a:buClr>
                <a:schemeClr val="lt1"/>
              </a:buClr>
              <a:buSzPts val="1200"/>
              <a:buFont typeface="Arial"/>
              <a:buAutoNum type="arabicPeriod"/>
            </a:pPr>
            <a:r>
              <a:rPr b="1" i="0" lang="en" sz="1200" u="none" cap="none" strike="noStrike">
                <a:solidFill>
                  <a:schemeClr val="lt1"/>
                </a:solidFill>
                <a:latin typeface="Exo"/>
                <a:ea typeface="Exo"/>
                <a:cs typeface="Exo"/>
                <a:sym typeface="Exo"/>
              </a:rPr>
              <a:t>9" black</a:t>
            </a:r>
            <a:r>
              <a:rPr b="0" i="0" lang="en" sz="1200" u="none" cap="none" strike="noStrike">
                <a:solidFill>
                  <a:schemeClr val="lt1"/>
                </a:solidFill>
                <a:latin typeface="Exo"/>
                <a:ea typeface="Exo"/>
                <a:cs typeface="Exo"/>
                <a:sym typeface="Exo"/>
              </a:rPr>
              <a:t> – from </a:t>
            </a:r>
            <a:r>
              <a:rPr b="1" i="0" lang="en" sz="1200" u="none" cap="none" strike="noStrike">
                <a:solidFill>
                  <a:schemeClr val="lt1"/>
                </a:solidFill>
                <a:latin typeface="Exo"/>
                <a:ea typeface="Exo"/>
                <a:cs typeface="Exo"/>
                <a:sym typeface="Exo"/>
              </a:rPr>
              <a:t>Charge Socket</a:t>
            </a:r>
            <a:endParaRPr b="1"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AutoNum type="arabicPeriod"/>
            </a:pPr>
            <a:r>
              <a:rPr b="1" i="0" lang="en" sz="1200" u="none" cap="none" strike="noStrike">
                <a:solidFill>
                  <a:schemeClr val="lt1"/>
                </a:solidFill>
                <a:latin typeface="Exo"/>
                <a:ea typeface="Exo"/>
                <a:cs typeface="Exo"/>
                <a:sym typeface="Exo"/>
              </a:rPr>
              <a:t>4" black</a:t>
            </a:r>
            <a:r>
              <a:rPr b="0" i="0" lang="en" sz="1200" u="none" cap="none" strike="noStrike">
                <a:solidFill>
                  <a:schemeClr val="lt1"/>
                </a:solidFill>
                <a:latin typeface="Exo"/>
                <a:ea typeface="Exo"/>
                <a:cs typeface="Exo"/>
                <a:sym typeface="Exo"/>
              </a:rPr>
              <a:t> – from </a:t>
            </a:r>
            <a:r>
              <a:rPr b="1" i="0" lang="en" sz="1200" u="none" cap="none" strike="noStrike">
                <a:solidFill>
                  <a:schemeClr val="lt1"/>
                </a:solidFill>
                <a:latin typeface="Exo"/>
                <a:ea typeface="Exo"/>
                <a:cs typeface="Exo"/>
                <a:sym typeface="Exo"/>
              </a:rPr>
              <a:t>Blue Light</a:t>
            </a:r>
            <a:endParaRPr b="1"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AutoNum type="arabicPeriod"/>
            </a:pPr>
            <a:r>
              <a:rPr b="1" i="0" lang="en" sz="1200" u="none" cap="none" strike="noStrike">
                <a:solidFill>
                  <a:schemeClr val="lt1"/>
                </a:solidFill>
                <a:latin typeface="Exo"/>
                <a:ea typeface="Exo"/>
                <a:cs typeface="Exo"/>
                <a:sym typeface="Exo"/>
              </a:rPr>
              <a:t>12" black</a:t>
            </a:r>
            <a:r>
              <a:rPr b="0" i="0" lang="en" sz="1200" u="none" cap="none" strike="noStrike">
                <a:solidFill>
                  <a:schemeClr val="lt1"/>
                </a:solidFill>
                <a:latin typeface="Exo"/>
                <a:ea typeface="Exo"/>
                <a:cs typeface="Exo"/>
                <a:sym typeface="Exo"/>
              </a:rPr>
              <a:t> – from </a:t>
            </a:r>
            <a:r>
              <a:rPr b="1" i="0" lang="en" sz="1200" u="none" cap="none" strike="noStrike">
                <a:solidFill>
                  <a:schemeClr val="lt1"/>
                </a:solidFill>
                <a:latin typeface="Exo"/>
                <a:ea typeface="Exo"/>
                <a:cs typeface="Exo"/>
                <a:sym typeface="Exo"/>
              </a:rPr>
              <a:t>Key Relay (Pin 86)</a:t>
            </a:r>
            <a:endParaRPr b="1"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AutoNum type="arabicPeriod"/>
            </a:pPr>
            <a:r>
              <a:rPr b="1" i="0" lang="en" sz="1200" u="none" cap="none" strike="noStrike">
                <a:solidFill>
                  <a:schemeClr val="lt1"/>
                </a:solidFill>
                <a:latin typeface="Exo"/>
                <a:ea typeface="Exo"/>
                <a:cs typeface="Exo"/>
                <a:sym typeface="Exo"/>
              </a:rPr>
              <a:t>3" black</a:t>
            </a:r>
            <a:r>
              <a:rPr b="0" i="0" lang="en" sz="1200" u="none" cap="none" strike="noStrike">
                <a:solidFill>
                  <a:schemeClr val="lt1"/>
                </a:solidFill>
                <a:latin typeface="Exo"/>
                <a:ea typeface="Exo"/>
                <a:cs typeface="Exo"/>
                <a:sym typeface="Exo"/>
              </a:rPr>
              <a:t> – from </a:t>
            </a:r>
            <a:r>
              <a:rPr b="1" i="0" lang="en" sz="1200" u="none" cap="none" strike="noStrike">
                <a:solidFill>
                  <a:schemeClr val="lt1"/>
                </a:solidFill>
                <a:latin typeface="Exo"/>
                <a:ea typeface="Exo"/>
                <a:cs typeface="Exo"/>
                <a:sym typeface="Exo"/>
              </a:rPr>
              <a:t>Green Light</a:t>
            </a:r>
            <a:endParaRPr b="1"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AutoNum type="arabicPeriod"/>
            </a:pPr>
            <a:r>
              <a:rPr b="1" i="0" lang="en" sz="1200" u="none" cap="none" strike="noStrike">
                <a:solidFill>
                  <a:schemeClr val="lt1"/>
                </a:solidFill>
                <a:latin typeface="Exo"/>
                <a:ea typeface="Exo"/>
                <a:cs typeface="Exo"/>
                <a:sym typeface="Exo"/>
              </a:rPr>
              <a:t>8" gray</a:t>
            </a:r>
            <a:r>
              <a:rPr b="0" i="0" lang="en" sz="1200" u="none" cap="none" strike="noStrike">
                <a:solidFill>
                  <a:schemeClr val="lt1"/>
                </a:solidFill>
                <a:latin typeface="Exo"/>
                <a:ea typeface="Exo"/>
                <a:cs typeface="Exo"/>
                <a:sym typeface="Exo"/>
              </a:rPr>
              <a:t> – from </a:t>
            </a:r>
            <a:r>
              <a:rPr b="1" i="0" lang="en" sz="1200" u="none" cap="none" strike="noStrike">
                <a:solidFill>
                  <a:schemeClr val="lt1"/>
                </a:solidFill>
                <a:latin typeface="Exo"/>
                <a:ea typeface="Exo"/>
                <a:cs typeface="Exo"/>
                <a:sym typeface="Exo"/>
              </a:rPr>
              <a:t>Forward &amp; Reverse Relay (Pins 87a)</a:t>
            </a:r>
            <a:endParaRPr b="1"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AutoNum type="arabicPeriod"/>
            </a:pPr>
            <a:r>
              <a:rPr b="1" i="0" lang="en" sz="1200" u="none" cap="none" strike="noStrike">
                <a:solidFill>
                  <a:schemeClr val="lt1"/>
                </a:solidFill>
                <a:latin typeface="Exo"/>
                <a:ea typeface="Exo"/>
                <a:cs typeface="Exo"/>
                <a:sym typeface="Exo"/>
              </a:rPr>
              <a:t>9" black</a:t>
            </a:r>
            <a:r>
              <a:rPr b="0" i="0" lang="en" sz="1200" u="none" cap="none" strike="noStrike">
                <a:solidFill>
                  <a:schemeClr val="lt1"/>
                </a:solidFill>
                <a:latin typeface="Exo"/>
                <a:ea typeface="Exo"/>
                <a:cs typeface="Exo"/>
                <a:sym typeface="Exo"/>
              </a:rPr>
              <a:t> – from </a:t>
            </a:r>
            <a:r>
              <a:rPr b="1" i="0" lang="en" sz="1200" u="none" cap="none" strike="noStrike">
                <a:solidFill>
                  <a:schemeClr val="lt1"/>
                </a:solidFill>
                <a:latin typeface="Exo"/>
                <a:ea typeface="Exo"/>
                <a:cs typeface="Exo"/>
                <a:sym typeface="Exo"/>
              </a:rPr>
              <a:t>On-Off-On Toggle Switch (Pins 2 &amp; 5)</a:t>
            </a:r>
            <a:endParaRPr b="1"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AutoNum type="arabicPeriod"/>
            </a:pPr>
            <a:r>
              <a:rPr b="1" i="0" lang="en" sz="1200" u="none" cap="none" strike="noStrike">
                <a:solidFill>
                  <a:schemeClr val="lt1"/>
                </a:solidFill>
                <a:latin typeface="Exo"/>
                <a:ea typeface="Exo"/>
                <a:cs typeface="Exo"/>
                <a:sym typeface="Exo"/>
              </a:rPr>
              <a:t>24" black</a:t>
            </a:r>
            <a:r>
              <a:rPr b="0" i="0" lang="en" sz="1200" u="none" cap="none" strike="noStrike">
                <a:solidFill>
                  <a:schemeClr val="lt1"/>
                </a:solidFill>
                <a:latin typeface="Exo"/>
                <a:ea typeface="Exo"/>
                <a:cs typeface="Exo"/>
                <a:sym typeface="Exo"/>
              </a:rPr>
              <a:t> – from </a:t>
            </a:r>
            <a:r>
              <a:rPr b="1" i="0" lang="en" sz="1200" u="none" cap="none" strike="noStrike">
                <a:solidFill>
                  <a:schemeClr val="lt1"/>
                </a:solidFill>
                <a:latin typeface="Exo"/>
                <a:ea typeface="Exo"/>
                <a:cs typeface="Exo"/>
                <a:sym typeface="Exo"/>
              </a:rPr>
              <a:t>Battery Clip</a:t>
            </a:r>
            <a:endParaRPr b="1" i="0" sz="12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just">
              <a:lnSpc>
                <a:spcPct val="115000"/>
              </a:lnSpc>
              <a:spcBef>
                <a:spcPts val="12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76" name="Google Shape;376;p42"/>
          <p:cNvPicPr preferRelativeResize="0"/>
          <p:nvPr/>
        </p:nvPicPr>
        <p:blipFill rotWithShape="1">
          <a:blip r:embed="rId3">
            <a:alphaModFix/>
          </a:blip>
          <a:srcRect b="0" l="0" r="0" t="0"/>
          <a:stretch/>
        </p:blipFill>
        <p:spPr>
          <a:xfrm>
            <a:off x="5893752" y="2906277"/>
            <a:ext cx="2645775" cy="1960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3"/>
          <p:cNvSpPr txBox="1"/>
          <p:nvPr/>
        </p:nvSpPr>
        <p:spPr>
          <a:xfrm>
            <a:off x="331150" y="251300"/>
            <a:ext cx="63153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400"/>
              </a:spcBef>
              <a:spcAft>
                <a:spcPts val="0"/>
              </a:spcAft>
              <a:buClr>
                <a:srgbClr val="000000"/>
              </a:buClr>
              <a:buSzPts val="1800"/>
              <a:buFont typeface="Arial"/>
              <a:buNone/>
            </a:pPr>
            <a:r>
              <a:rPr b="1" i="0" lang="en" sz="1800" u="none" cap="none" strike="noStrike">
                <a:solidFill>
                  <a:schemeClr val="lt1"/>
                </a:solidFill>
                <a:latin typeface="Exo"/>
                <a:ea typeface="Exo"/>
                <a:cs typeface="Exo"/>
                <a:sym typeface="Exo"/>
              </a:rPr>
              <a:t>BLUE LIGHT:</a:t>
            </a:r>
            <a:endParaRPr b="1"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300"/>
              <a:buFont typeface="Arial"/>
              <a:buNone/>
            </a:pPr>
            <a:r>
              <a:rPr b="0" i="0" lang="en" sz="1300" u="none" cap="none" strike="noStrike">
                <a:solidFill>
                  <a:schemeClr val="lt1"/>
                </a:solidFill>
                <a:latin typeface="Exo"/>
                <a:ea typeface="Exo"/>
                <a:cs typeface="Exo"/>
                <a:sym typeface="Exo"/>
              </a:rPr>
              <a:t>The </a:t>
            </a:r>
            <a:r>
              <a:rPr b="1" i="0" lang="en" sz="1300" u="none" cap="none" strike="noStrike">
                <a:solidFill>
                  <a:schemeClr val="lt1"/>
                </a:solidFill>
                <a:latin typeface="Exo"/>
                <a:ea typeface="Exo"/>
                <a:cs typeface="Exo"/>
                <a:sym typeface="Exo"/>
              </a:rPr>
              <a:t>Blue Light</a:t>
            </a:r>
            <a:r>
              <a:rPr b="0" i="0" lang="en" sz="1300" u="none" cap="none" strike="noStrike">
                <a:solidFill>
                  <a:schemeClr val="lt1"/>
                </a:solidFill>
                <a:latin typeface="Exo"/>
                <a:ea typeface="Exo"/>
                <a:cs typeface="Exo"/>
                <a:sym typeface="Exo"/>
              </a:rPr>
              <a:t> turns on when the </a:t>
            </a:r>
            <a:r>
              <a:rPr b="1" i="0" lang="en" sz="1300" u="none" cap="none" strike="noStrike">
                <a:solidFill>
                  <a:schemeClr val="lt1"/>
                </a:solidFill>
                <a:latin typeface="Exo"/>
                <a:ea typeface="Exo"/>
                <a:cs typeface="Exo"/>
                <a:sym typeface="Exo"/>
              </a:rPr>
              <a:t>Charge Relay</a:t>
            </a:r>
            <a:r>
              <a:rPr b="0" i="0" lang="en" sz="1300" u="none" cap="none" strike="noStrike">
                <a:solidFill>
                  <a:schemeClr val="lt1"/>
                </a:solidFill>
                <a:latin typeface="Exo"/>
                <a:ea typeface="Exo"/>
                <a:cs typeface="Exo"/>
                <a:sym typeface="Exo"/>
              </a:rPr>
              <a:t> is activated during charging. It has two wires (called leads). Either wire can be the ground or the positive power. If a wire is too short, you can connect it to a </a:t>
            </a:r>
            <a:r>
              <a:rPr b="1" i="0" lang="en" sz="1300" u="none" cap="none" strike="noStrike">
                <a:solidFill>
                  <a:schemeClr val="lt1"/>
                </a:solidFill>
                <a:latin typeface="Exo"/>
                <a:ea typeface="Exo"/>
                <a:cs typeface="Exo"/>
                <a:sym typeface="Exo"/>
              </a:rPr>
              <a:t>male-female connector</a:t>
            </a:r>
            <a:r>
              <a:rPr b="0" i="0" lang="en" sz="1300" u="none" cap="none" strike="noStrike">
                <a:solidFill>
                  <a:schemeClr val="lt1"/>
                </a:solidFill>
                <a:latin typeface="Exo"/>
                <a:ea typeface="Exo"/>
                <a:cs typeface="Exo"/>
                <a:sym typeface="Exo"/>
              </a:rPr>
              <a:t> to make it longer.</a:t>
            </a:r>
            <a:endParaRPr b="0" i="0" sz="13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300"/>
              <a:buFont typeface="Arial"/>
              <a:buNone/>
            </a:pPr>
            <a:r>
              <a:rPr b="1" i="0" lang="en" sz="1300" u="none" cap="none" strike="noStrike">
                <a:solidFill>
                  <a:schemeClr val="lt1"/>
                </a:solidFill>
                <a:latin typeface="Exo"/>
                <a:ea typeface="Exo"/>
                <a:cs typeface="Exo"/>
                <a:sym typeface="Exo"/>
              </a:rPr>
              <a:t>New wire to add: 4-inch black wire</a:t>
            </a:r>
            <a:r>
              <a:rPr b="0" i="0" lang="en" sz="1300" u="none" cap="none" strike="noStrike">
                <a:solidFill>
                  <a:schemeClr val="lt1"/>
                </a:solidFill>
                <a:latin typeface="Exo"/>
                <a:ea typeface="Exo"/>
                <a:cs typeface="Exo"/>
                <a:sym typeface="Exo"/>
              </a:rPr>
              <a:t> to the </a:t>
            </a:r>
            <a:r>
              <a:rPr b="1" i="0" lang="en" sz="1300" u="none" cap="none" strike="noStrike">
                <a:solidFill>
                  <a:schemeClr val="lt1"/>
                </a:solidFill>
                <a:latin typeface="Exo"/>
                <a:ea typeface="Exo"/>
                <a:cs typeface="Exo"/>
                <a:sym typeface="Exo"/>
              </a:rPr>
              <a:t>Ground Post</a:t>
            </a:r>
            <a:r>
              <a:rPr b="0" i="0" lang="en" sz="1300" u="none" cap="none" strike="noStrike">
                <a:solidFill>
                  <a:schemeClr val="lt1"/>
                </a:solidFill>
                <a:latin typeface="Exo"/>
                <a:ea typeface="Exo"/>
                <a:cs typeface="Exo"/>
                <a:sym typeface="Exo"/>
              </a:rPr>
              <a:t> (this is the usual length).</a:t>
            </a:r>
            <a:endParaRPr b="0" i="0" sz="13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rgbClr val="000000"/>
              </a:buClr>
              <a:buSzPts val="1800"/>
              <a:buFont typeface="Arial"/>
              <a:buNone/>
            </a:pPr>
            <a:r>
              <a:rPr b="1" i="0" lang="en" sz="1800" u="none" cap="none" strike="noStrike">
                <a:solidFill>
                  <a:schemeClr val="lt1"/>
                </a:solidFill>
                <a:latin typeface="Exo"/>
                <a:ea typeface="Exo"/>
                <a:cs typeface="Exo"/>
                <a:sym typeface="Exo"/>
              </a:rPr>
              <a:t>KEY RELAY:</a:t>
            </a:r>
            <a:endParaRPr b="1" i="0" sz="1800" u="none" cap="none" strike="noStrike">
              <a:solidFill>
                <a:schemeClr val="lt1"/>
              </a:solidFill>
              <a:latin typeface="Exo"/>
              <a:ea typeface="Exo"/>
              <a:cs typeface="Exo"/>
              <a:sym typeface="Exo"/>
            </a:endParaRPr>
          </a:p>
          <a:p>
            <a:pPr indent="-311150" lvl="0" marL="457200" marR="0" rtl="0" algn="l">
              <a:lnSpc>
                <a:spcPct val="115000"/>
              </a:lnSpc>
              <a:spcBef>
                <a:spcPts val="1200"/>
              </a:spcBef>
              <a:spcAft>
                <a:spcPts val="0"/>
              </a:spcAft>
              <a:buClr>
                <a:schemeClr val="lt1"/>
              </a:buClr>
              <a:buSzPts val="1300"/>
              <a:buFont typeface="Arial"/>
              <a:buChar char="●"/>
            </a:pPr>
            <a:r>
              <a:rPr b="0" i="0" lang="en" sz="1300" u="none" cap="none" strike="noStrike">
                <a:solidFill>
                  <a:schemeClr val="lt1"/>
                </a:solidFill>
                <a:latin typeface="Exo"/>
                <a:ea typeface="Exo"/>
                <a:cs typeface="Exo"/>
                <a:sym typeface="Exo"/>
              </a:rPr>
              <a:t>The </a:t>
            </a:r>
            <a:r>
              <a:rPr b="1" i="0" lang="en" sz="1300" u="none" cap="none" strike="noStrike">
                <a:solidFill>
                  <a:schemeClr val="lt1"/>
                </a:solidFill>
                <a:latin typeface="Exo"/>
                <a:ea typeface="Exo"/>
                <a:cs typeface="Exo"/>
                <a:sym typeface="Exo"/>
              </a:rPr>
              <a:t>Key Relay</a:t>
            </a:r>
            <a:r>
              <a:rPr b="0" i="0" lang="en" sz="1300" u="none" cap="none" strike="noStrike">
                <a:solidFill>
                  <a:schemeClr val="lt1"/>
                </a:solidFill>
                <a:latin typeface="Exo"/>
                <a:ea typeface="Exo"/>
                <a:cs typeface="Exo"/>
                <a:sym typeface="Exo"/>
              </a:rPr>
              <a:t> controls power to the </a:t>
            </a:r>
            <a:r>
              <a:rPr b="1" i="0" lang="en" sz="1300" u="none" cap="none" strike="noStrike">
                <a:solidFill>
                  <a:schemeClr val="lt1"/>
                </a:solidFill>
                <a:latin typeface="Exo"/>
                <a:ea typeface="Exo"/>
                <a:cs typeface="Exo"/>
                <a:sym typeface="Exo"/>
              </a:rPr>
              <a:t>Key On Fuse Block</a:t>
            </a:r>
            <a:r>
              <a:rPr b="0" i="0" lang="en" sz="1300" u="none" cap="none" strike="noStrike">
                <a:solidFill>
                  <a:schemeClr val="lt1"/>
                </a:solidFill>
                <a:latin typeface="Exo"/>
                <a:ea typeface="Exo"/>
                <a:cs typeface="Exo"/>
                <a:sym typeface="Exo"/>
              </a:rPr>
              <a:t>.</a:t>
            </a:r>
            <a:endParaRPr b="0" i="0" sz="1300" u="none" cap="none" strike="noStrike">
              <a:solidFill>
                <a:schemeClr val="lt1"/>
              </a:solidFill>
              <a:latin typeface="Exo"/>
              <a:ea typeface="Exo"/>
              <a:cs typeface="Exo"/>
              <a:sym typeface="Exo"/>
            </a:endParaRPr>
          </a:p>
          <a:p>
            <a:pPr indent="-311150" lvl="0" marL="4572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Exo"/>
                <a:ea typeface="Exo"/>
                <a:cs typeface="Exo"/>
                <a:sym typeface="Exo"/>
              </a:rPr>
              <a:t>It is turned on by the </a:t>
            </a:r>
            <a:r>
              <a:rPr b="1" i="0" lang="en" sz="1300" u="none" cap="none" strike="noStrike">
                <a:solidFill>
                  <a:schemeClr val="lt1"/>
                </a:solidFill>
                <a:latin typeface="Exo"/>
                <a:ea typeface="Exo"/>
                <a:cs typeface="Exo"/>
                <a:sym typeface="Exo"/>
              </a:rPr>
              <a:t>Key Switch</a:t>
            </a:r>
            <a:r>
              <a:rPr b="0" i="0" lang="en" sz="1300" u="none" cap="none" strike="noStrike">
                <a:solidFill>
                  <a:schemeClr val="lt1"/>
                </a:solidFill>
                <a:latin typeface="Exo"/>
                <a:ea typeface="Exo"/>
                <a:cs typeface="Exo"/>
                <a:sym typeface="Exo"/>
              </a:rPr>
              <a:t> and gets power from the </a:t>
            </a:r>
            <a:r>
              <a:rPr b="1" i="0" lang="en" sz="1300" u="none" cap="none" strike="noStrike">
                <a:solidFill>
                  <a:schemeClr val="lt1"/>
                </a:solidFill>
                <a:latin typeface="Exo"/>
                <a:ea typeface="Exo"/>
                <a:cs typeface="Exo"/>
                <a:sym typeface="Exo"/>
              </a:rPr>
              <a:t>Always On Fuse Block</a:t>
            </a:r>
            <a:r>
              <a:rPr b="0" i="0" lang="en" sz="1300" u="none" cap="none" strike="noStrike">
                <a:solidFill>
                  <a:schemeClr val="lt1"/>
                </a:solidFill>
                <a:latin typeface="Exo"/>
                <a:ea typeface="Exo"/>
                <a:cs typeface="Exo"/>
                <a:sym typeface="Exo"/>
              </a:rPr>
              <a:t>.</a:t>
            </a:r>
            <a:endParaRPr b="0" i="0" sz="13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300"/>
              <a:buFont typeface="Arial"/>
              <a:buNone/>
            </a:pPr>
            <a:r>
              <a:rPr b="1" i="0" lang="en" sz="1300" u="none" cap="none" strike="noStrike">
                <a:solidFill>
                  <a:schemeClr val="lt1"/>
                </a:solidFill>
                <a:latin typeface="Exo"/>
                <a:ea typeface="Exo"/>
                <a:cs typeface="Exo"/>
                <a:sym typeface="Exo"/>
              </a:rPr>
              <a:t>New wires to add:</a:t>
            </a:r>
            <a:endParaRPr b="1" i="0" sz="1300" u="none" cap="none" strike="noStrike">
              <a:solidFill>
                <a:schemeClr val="lt1"/>
              </a:solidFill>
              <a:latin typeface="Exo"/>
              <a:ea typeface="Exo"/>
              <a:cs typeface="Exo"/>
              <a:sym typeface="Exo"/>
            </a:endParaRPr>
          </a:p>
          <a:p>
            <a:pPr indent="-311150" lvl="0" marL="457200" marR="0" rtl="0" algn="l">
              <a:lnSpc>
                <a:spcPct val="115000"/>
              </a:lnSpc>
              <a:spcBef>
                <a:spcPts val="1200"/>
              </a:spcBef>
              <a:spcAft>
                <a:spcPts val="0"/>
              </a:spcAft>
              <a:buClr>
                <a:schemeClr val="lt1"/>
              </a:buClr>
              <a:buSzPts val="1300"/>
              <a:buFont typeface="Arial"/>
              <a:buChar char="●"/>
            </a:pPr>
            <a:r>
              <a:rPr b="1" i="0" lang="en" sz="1300" u="none" cap="none" strike="noStrike">
                <a:solidFill>
                  <a:schemeClr val="lt1"/>
                </a:solidFill>
                <a:latin typeface="Exo"/>
                <a:ea typeface="Exo"/>
                <a:cs typeface="Exo"/>
                <a:sym typeface="Exo"/>
              </a:rPr>
              <a:t>12-inch black wire</a:t>
            </a:r>
            <a:r>
              <a:rPr b="0" i="0" lang="en" sz="1300" u="none" cap="none" strike="noStrike">
                <a:solidFill>
                  <a:schemeClr val="lt1"/>
                </a:solidFill>
                <a:latin typeface="Exo"/>
                <a:ea typeface="Exo"/>
                <a:cs typeface="Exo"/>
                <a:sym typeface="Exo"/>
              </a:rPr>
              <a:t> from </a:t>
            </a:r>
            <a:r>
              <a:rPr b="1" i="0" lang="en" sz="1300" u="none" cap="none" strike="noStrike">
                <a:solidFill>
                  <a:schemeClr val="lt1"/>
                </a:solidFill>
                <a:latin typeface="Exo"/>
                <a:ea typeface="Exo"/>
                <a:cs typeface="Exo"/>
                <a:sym typeface="Exo"/>
              </a:rPr>
              <a:t>Pin 86</a:t>
            </a:r>
            <a:r>
              <a:rPr b="0" i="0" lang="en" sz="1300" u="none" cap="none" strike="noStrike">
                <a:solidFill>
                  <a:schemeClr val="lt1"/>
                </a:solidFill>
                <a:latin typeface="Exo"/>
                <a:ea typeface="Exo"/>
                <a:cs typeface="Exo"/>
                <a:sym typeface="Exo"/>
              </a:rPr>
              <a:t> to the </a:t>
            </a:r>
            <a:r>
              <a:rPr b="1" i="0" lang="en" sz="1300" u="none" cap="none" strike="noStrike">
                <a:solidFill>
                  <a:schemeClr val="lt1"/>
                </a:solidFill>
                <a:latin typeface="Exo"/>
                <a:ea typeface="Exo"/>
                <a:cs typeface="Exo"/>
                <a:sym typeface="Exo"/>
              </a:rPr>
              <a:t>Ground Post</a:t>
            </a:r>
            <a:endParaRPr b="1" i="0" sz="1300" u="none" cap="none" strike="noStrike">
              <a:solidFill>
                <a:schemeClr val="lt1"/>
              </a:solidFill>
              <a:latin typeface="Exo"/>
              <a:ea typeface="Exo"/>
              <a:cs typeface="Exo"/>
              <a:sym typeface="Exo"/>
            </a:endParaRPr>
          </a:p>
          <a:p>
            <a:pPr indent="-311150" lvl="0" marL="457200" marR="0" rtl="0" algn="l">
              <a:lnSpc>
                <a:spcPct val="115000"/>
              </a:lnSpc>
              <a:spcBef>
                <a:spcPts val="0"/>
              </a:spcBef>
              <a:spcAft>
                <a:spcPts val="0"/>
              </a:spcAft>
              <a:buClr>
                <a:schemeClr val="lt1"/>
              </a:buClr>
              <a:buSzPts val="1300"/>
              <a:buFont typeface="Arial"/>
              <a:buChar char="●"/>
            </a:pPr>
            <a:r>
              <a:rPr b="1" i="0" lang="en" sz="1300" u="none" cap="none" strike="noStrike">
                <a:solidFill>
                  <a:schemeClr val="lt1"/>
                </a:solidFill>
                <a:latin typeface="Exo"/>
                <a:ea typeface="Exo"/>
                <a:cs typeface="Exo"/>
                <a:sym typeface="Exo"/>
              </a:rPr>
              <a:t>8-inch white wire</a:t>
            </a:r>
            <a:r>
              <a:rPr b="0" i="0" lang="en" sz="1300" u="none" cap="none" strike="noStrike">
                <a:solidFill>
                  <a:schemeClr val="lt1"/>
                </a:solidFill>
                <a:latin typeface="Exo"/>
                <a:ea typeface="Exo"/>
                <a:cs typeface="Exo"/>
                <a:sym typeface="Exo"/>
              </a:rPr>
              <a:t> from </a:t>
            </a:r>
            <a:r>
              <a:rPr b="1" i="0" lang="en" sz="1300" u="none" cap="none" strike="noStrike">
                <a:solidFill>
                  <a:schemeClr val="lt1"/>
                </a:solidFill>
                <a:latin typeface="Exo"/>
                <a:ea typeface="Exo"/>
                <a:cs typeface="Exo"/>
                <a:sym typeface="Exo"/>
              </a:rPr>
              <a:t>Pin 85</a:t>
            </a:r>
            <a:r>
              <a:rPr b="0" i="0" lang="en" sz="1300" u="none" cap="none" strike="noStrike">
                <a:solidFill>
                  <a:schemeClr val="lt1"/>
                </a:solidFill>
                <a:latin typeface="Exo"/>
                <a:ea typeface="Exo"/>
                <a:cs typeface="Exo"/>
                <a:sym typeface="Exo"/>
              </a:rPr>
              <a:t> to the </a:t>
            </a:r>
            <a:r>
              <a:rPr b="1" i="0" lang="en" sz="1300" u="none" cap="none" strike="noStrike">
                <a:solidFill>
                  <a:schemeClr val="lt1"/>
                </a:solidFill>
                <a:latin typeface="Exo"/>
                <a:ea typeface="Exo"/>
                <a:cs typeface="Exo"/>
                <a:sym typeface="Exo"/>
              </a:rPr>
              <a:t>Black Push Button Toggle Switch</a:t>
            </a:r>
            <a:endParaRPr b="1" i="0" sz="13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Arial"/>
              <a:buChar char="●"/>
            </a:pPr>
            <a:r>
              <a:rPr b="1" i="0" lang="en" sz="1300" u="none" cap="none" strike="noStrike">
                <a:solidFill>
                  <a:schemeClr val="lt1"/>
                </a:solidFill>
                <a:latin typeface="Exo"/>
                <a:ea typeface="Exo"/>
                <a:cs typeface="Exo"/>
                <a:sym typeface="Exo"/>
              </a:rPr>
              <a:t>13-inch blue wire</a:t>
            </a:r>
            <a:r>
              <a:rPr b="0" i="0" lang="en" sz="1300" u="none" cap="none" strike="noStrike">
                <a:solidFill>
                  <a:schemeClr val="lt1"/>
                </a:solidFill>
                <a:latin typeface="Exo"/>
                <a:ea typeface="Exo"/>
                <a:cs typeface="Exo"/>
                <a:sym typeface="Exo"/>
              </a:rPr>
              <a:t> from </a:t>
            </a:r>
            <a:r>
              <a:rPr b="1" i="0" lang="en" sz="1300" u="none" cap="none" strike="noStrike">
                <a:solidFill>
                  <a:schemeClr val="lt1"/>
                </a:solidFill>
                <a:latin typeface="Exo"/>
                <a:ea typeface="Exo"/>
                <a:cs typeface="Exo"/>
                <a:sym typeface="Exo"/>
              </a:rPr>
              <a:t>Pin 87</a:t>
            </a:r>
            <a:r>
              <a:rPr b="0" i="0" lang="en" sz="1300" u="none" cap="none" strike="noStrike">
                <a:solidFill>
                  <a:schemeClr val="lt1"/>
                </a:solidFill>
                <a:latin typeface="Exo"/>
                <a:ea typeface="Exo"/>
                <a:cs typeface="Exo"/>
                <a:sym typeface="Exo"/>
              </a:rPr>
              <a:t> to the </a:t>
            </a:r>
            <a:r>
              <a:rPr b="1" i="0" lang="en" sz="1300" u="none" cap="none" strike="noStrike">
                <a:solidFill>
                  <a:schemeClr val="lt1"/>
                </a:solidFill>
                <a:latin typeface="Exo"/>
                <a:ea typeface="Exo"/>
                <a:cs typeface="Exo"/>
                <a:sym typeface="Exo"/>
              </a:rPr>
              <a:t>Key On Fuse Block</a:t>
            </a:r>
            <a:r>
              <a:rPr b="0" i="0" lang="en" sz="1300" u="none" cap="none" strike="noStrike">
                <a:solidFill>
                  <a:schemeClr val="lt1"/>
                </a:solidFill>
                <a:latin typeface="Exo"/>
                <a:ea typeface="Exo"/>
                <a:cs typeface="Exo"/>
                <a:sym typeface="Exo"/>
              </a:rPr>
              <a:t>, linked with three short </a:t>
            </a:r>
            <a:r>
              <a:rPr b="1" i="0" lang="en" sz="1300" u="none" cap="none" strike="noStrike">
                <a:solidFill>
                  <a:schemeClr val="lt1"/>
                </a:solidFill>
                <a:latin typeface="Exo"/>
                <a:ea typeface="Exo"/>
                <a:cs typeface="Exo"/>
                <a:sym typeface="Exo"/>
              </a:rPr>
              <a:t>3-inch wires</a:t>
            </a:r>
            <a:endParaRPr b="0" i="0" sz="1300" u="none" cap="none" strike="noStrike">
              <a:solidFill>
                <a:schemeClr val="lt1"/>
              </a:solidFill>
              <a:latin typeface="Exo"/>
              <a:ea typeface="Exo"/>
              <a:cs typeface="Exo"/>
              <a:sym typeface="Exo"/>
            </a:endParaRPr>
          </a:p>
        </p:txBody>
      </p:sp>
      <p:pic>
        <p:nvPicPr>
          <p:cNvPr id="382" name="Google Shape;382;p43"/>
          <p:cNvPicPr preferRelativeResize="0"/>
          <p:nvPr/>
        </p:nvPicPr>
        <p:blipFill rotWithShape="1">
          <a:blip r:embed="rId3">
            <a:alphaModFix/>
          </a:blip>
          <a:srcRect b="0" l="0" r="0" t="0"/>
          <a:stretch/>
        </p:blipFill>
        <p:spPr>
          <a:xfrm>
            <a:off x="6704775" y="317050"/>
            <a:ext cx="2095500" cy="1600200"/>
          </a:xfrm>
          <a:prstGeom prst="rect">
            <a:avLst/>
          </a:prstGeom>
          <a:noFill/>
          <a:ln>
            <a:noFill/>
          </a:ln>
        </p:spPr>
      </p:pic>
      <p:pic>
        <p:nvPicPr>
          <p:cNvPr id="383" name="Google Shape;383;p43"/>
          <p:cNvPicPr preferRelativeResize="0"/>
          <p:nvPr/>
        </p:nvPicPr>
        <p:blipFill rotWithShape="1">
          <a:blip r:embed="rId4">
            <a:alphaModFix/>
          </a:blip>
          <a:srcRect b="0" l="0" r="0" t="0"/>
          <a:stretch/>
        </p:blipFill>
        <p:spPr>
          <a:xfrm>
            <a:off x="6695250" y="3236075"/>
            <a:ext cx="2114550" cy="15716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4"/>
          <p:cNvSpPr txBox="1"/>
          <p:nvPr/>
        </p:nvSpPr>
        <p:spPr>
          <a:xfrm>
            <a:off x="331150" y="251300"/>
            <a:ext cx="63153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400"/>
              </a:spcBef>
              <a:spcAft>
                <a:spcPts val="0"/>
              </a:spcAft>
              <a:buClr>
                <a:schemeClr val="dk1"/>
              </a:buClr>
              <a:buSzPts val="1100"/>
              <a:buFont typeface="Arial"/>
              <a:buNone/>
            </a:pPr>
            <a:r>
              <a:rPr b="1" i="0" lang="en" sz="1300" u="none" cap="none" strike="noStrike">
                <a:solidFill>
                  <a:schemeClr val="dk1"/>
                </a:solidFill>
                <a:latin typeface="Arial"/>
                <a:ea typeface="Arial"/>
                <a:cs typeface="Arial"/>
                <a:sym typeface="Arial"/>
              </a:rPr>
              <a:t> </a:t>
            </a:r>
            <a:r>
              <a:rPr b="1" i="0" lang="en" sz="1800" u="none" cap="none" strike="noStrike">
                <a:solidFill>
                  <a:schemeClr val="lt1"/>
                </a:solidFill>
                <a:latin typeface="Exo"/>
                <a:ea typeface="Exo"/>
                <a:cs typeface="Exo"/>
                <a:sym typeface="Exo"/>
              </a:rPr>
              <a:t>BLACK PUSH BUTTON TOGGLE SWITCH:</a:t>
            </a:r>
            <a:endParaRPr b="1"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rPr b="0" i="0" lang="en" sz="1500" u="none" cap="none" strike="noStrike">
                <a:solidFill>
                  <a:schemeClr val="lt1"/>
                </a:solidFill>
                <a:latin typeface="Exo"/>
                <a:ea typeface="Exo"/>
                <a:cs typeface="Exo"/>
                <a:sym typeface="Exo"/>
              </a:rPr>
              <a:t>This switch sends power to the </a:t>
            </a:r>
            <a:r>
              <a:rPr b="1" i="0" lang="en" sz="1500" u="none" cap="none" strike="noStrike">
                <a:solidFill>
                  <a:schemeClr val="lt1"/>
                </a:solidFill>
                <a:latin typeface="Exo"/>
                <a:ea typeface="Exo"/>
                <a:cs typeface="Exo"/>
                <a:sym typeface="Exo"/>
              </a:rPr>
              <a:t>Key Relay coil</a:t>
            </a:r>
            <a:r>
              <a:rPr b="0" i="0" lang="en" sz="1500" u="none" cap="none" strike="noStrike">
                <a:solidFill>
                  <a:schemeClr val="lt1"/>
                </a:solidFill>
                <a:latin typeface="Exo"/>
                <a:ea typeface="Exo"/>
                <a:cs typeface="Exo"/>
                <a:sym typeface="Exo"/>
              </a:rPr>
              <a:t> when you turn it on.     It gets power from the </a:t>
            </a:r>
            <a:r>
              <a:rPr b="1" i="0" lang="en" sz="1500" u="none" cap="none" strike="noStrike">
                <a:solidFill>
                  <a:schemeClr val="lt1"/>
                </a:solidFill>
                <a:latin typeface="Exo"/>
                <a:ea typeface="Exo"/>
                <a:cs typeface="Exo"/>
                <a:sym typeface="Exo"/>
              </a:rPr>
              <a:t>Key Switch</a:t>
            </a:r>
            <a:r>
              <a:rPr b="0" i="0" lang="en" sz="1500" u="none" cap="none" strike="noStrike">
                <a:solidFill>
                  <a:schemeClr val="lt1"/>
                </a:solidFill>
                <a:latin typeface="Exo"/>
                <a:ea typeface="Exo"/>
                <a:cs typeface="Exo"/>
                <a:sym typeface="Exo"/>
              </a:rPr>
              <a:t>.</a:t>
            </a:r>
            <a:endParaRPr b="0" i="0" sz="15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rPr b="1" i="0" lang="en" sz="1500" u="none" cap="none" strike="noStrike">
                <a:solidFill>
                  <a:schemeClr val="lt1"/>
                </a:solidFill>
                <a:latin typeface="Exo"/>
                <a:ea typeface="Exo"/>
                <a:cs typeface="Exo"/>
                <a:sym typeface="Exo"/>
              </a:rPr>
              <a:t>New wire to add: 4-inch blue wire</a:t>
            </a:r>
            <a:r>
              <a:rPr b="0" i="0" lang="en" sz="1500" u="none" cap="none" strike="noStrike">
                <a:solidFill>
                  <a:schemeClr val="lt1"/>
                </a:solidFill>
                <a:latin typeface="Exo"/>
                <a:ea typeface="Exo"/>
                <a:cs typeface="Exo"/>
                <a:sym typeface="Exo"/>
              </a:rPr>
              <a:t> to </a:t>
            </a:r>
            <a:r>
              <a:rPr b="1" i="0" lang="en" sz="1500" u="none" cap="none" strike="noStrike">
                <a:solidFill>
                  <a:schemeClr val="lt1"/>
                </a:solidFill>
                <a:latin typeface="Exo"/>
                <a:ea typeface="Exo"/>
                <a:cs typeface="Exo"/>
                <a:sym typeface="Exo"/>
              </a:rPr>
              <a:t>Key Switch Post 4</a:t>
            </a:r>
            <a:endParaRPr b="1" i="0" sz="15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800"/>
              <a:buFont typeface="Arial"/>
              <a:buNone/>
            </a:pPr>
            <a:r>
              <a:rPr b="1" i="0" lang="en" sz="1800" u="none" cap="none" strike="noStrike">
                <a:solidFill>
                  <a:schemeClr val="lt1"/>
                </a:solidFill>
                <a:latin typeface="Exo"/>
                <a:ea typeface="Exo"/>
                <a:cs typeface="Exo"/>
                <a:sym typeface="Exo"/>
              </a:rPr>
              <a:t>GREEN LIGHT:</a:t>
            </a:r>
            <a:endParaRPr b="1"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rPr b="0" i="0" lang="en" sz="1500" u="none" cap="none" strike="noStrike">
                <a:solidFill>
                  <a:schemeClr val="lt1"/>
                </a:solidFill>
                <a:latin typeface="Exo"/>
                <a:ea typeface="Exo"/>
                <a:cs typeface="Exo"/>
                <a:sym typeface="Exo"/>
              </a:rPr>
              <a:t>The </a:t>
            </a:r>
            <a:r>
              <a:rPr b="1" i="0" lang="en" sz="1500" u="none" cap="none" strike="noStrike">
                <a:solidFill>
                  <a:schemeClr val="lt1"/>
                </a:solidFill>
                <a:latin typeface="Exo"/>
                <a:ea typeface="Exo"/>
                <a:cs typeface="Exo"/>
                <a:sym typeface="Exo"/>
              </a:rPr>
              <a:t>Green Light</a:t>
            </a:r>
            <a:r>
              <a:rPr b="0" i="0" lang="en" sz="1500" u="none" cap="none" strike="noStrike">
                <a:solidFill>
                  <a:schemeClr val="lt1"/>
                </a:solidFill>
                <a:latin typeface="Exo"/>
                <a:ea typeface="Exo"/>
                <a:cs typeface="Exo"/>
                <a:sym typeface="Exo"/>
              </a:rPr>
              <a:t> turns on when the </a:t>
            </a:r>
            <a:r>
              <a:rPr b="1" i="0" lang="en" sz="1500" u="none" cap="none" strike="noStrike">
                <a:solidFill>
                  <a:schemeClr val="lt1"/>
                </a:solidFill>
                <a:latin typeface="Exo"/>
                <a:ea typeface="Exo"/>
                <a:cs typeface="Exo"/>
                <a:sym typeface="Exo"/>
              </a:rPr>
              <a:t>Key On Fuse Block</a:t>
            </a:r>
            <a:r>
              <a:rPr b="0" i="0" lang="en" sz="1500" u="none" cap="none" strike="noStrike">
                <a:solidFill>
                  <a:schemeClr val="lt1"/>
                </a:solidFill>
                <a:latin typeface="Exo"/>
                <a:ea typeface="Exo"/>
                <a:cs typeface="Exo"/>
                <a:sym typeface="Exo"/>
              </a:rPr>
              <a:t> has power. It is connected between the </a:t>
            </a:r>
            <a:r>
              <a:rPr b="1" i="0" lang="en" sz="1500" u="none" cap="none" strike="noStrike">
                <a:solidFill>
                  <a:schemeClr val="lt1"/>
                </a:solidFill>
                <a:latin typeface="Exo"/>
                <a:ea typeface="Exo"/>
                <a:cs typeface="Exo"/>
                <a:sym typeface="Exo"/>
              </a:rPr>
              <a:t>Black Toggle Switch</a:t>
            </a:r>
            <a:r>
              <a:rPr b="0" i="0" lang="en" sz="1500" u="none" cap="none" strike="noStrike">
                <a:solidFill>
                  <a:schemeClr val="lt1"/>
                </a:solidFill>
                <a:latin typeface="Exo"/>
                <a:ea typeface="Exo"/>
                <a:cs typeface="Exo"/>
                <a:sym typeface="Exo"/>
              </a:rPr>
              <a:t>, </a:t>
            </a:r>
            <a:r>
              <a:rPr b="1" i="0" lang="en" sz="1500" u="none" cap="none" strike="noStrike">
                <a:solidFill>
                  <a:schemeClr val="lt1"/>
                </a:solidFill>
                <a:latin typeface="Exo"/>
                <a:ea typeface="Exo"/>
                <a:cs typeface="Exo"/>
                <a:sym typeface="Exo"/>
              </a:rPr>
              <a:t>On-Off-On Toggle Switch</a:t>
            </a:r>
            <a:r>
              <a:rPr b="0" i="0" lang="en" sz="1500" u="none" cap="none" strike="noStrike">
                <a:solidFill>
                  <a:schemeClr val="lt1"/>
                </a:solidFill>
                <a:latin typeface="Exo"/>
                <a:ea typeface="Exo"/>
                <a:cs typeface="Exo"/>
                <a:sym typeface="Exo"/>
              </a:rPr>
              <a:t>, and the </a:t>
            </a:r>
            <a:r>
              <a:rPr b="1" i="0" lang="en" sz="1500" u="none" cap="none" strike="noStrike">
                <a:solidFill>
                  <a:schemeClr val="lt1"/>
                </a:solidFill>
                <a:latin typeface="Exo"/>
                <a:ea typeface="Exo"/>
                <a:cs typeface="Exo"/>
                <a:sym typeface="Exo"/>
              </a:rPr>
              <a:t>Charge Relay</a:t>
            </a:r>
            <a:r>
              <a:rPr b="0" i="0" lang="en" sz="1500" u="none" cap="none" strike="noStrike">
                <a:solidFill>
                  <a:schemeClr val="lt1"/>
                </a:solidFill>
                <a:latin typeface="Exo"/>
                <a:ea typeface="Exo"/>
                <a:cs typeface="Exo"/>
                <a:sym typeface="Exo"/>
              </a:rPr>
              <a:t>.</a:t>
            </a:r>
            <a:endParaRPr b="0" i="0" sz="15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rPr b="1" i="0" lang="en" sz="1500" u="none" cap="none" strike="noStrike">
                <a:solidFill>
                  <a:schemeClr val="lt1"/>
                </a:solidFill>
                <a:latin typeface="Exo"/>
                <a:ea typeface="Exo"/>
                <a:cs typeface="Exo"/>
                <a:sym typeface="Exo"/>
              </a:rPr>
              <a:t>New wires to add: </a:t>
            </a:r>
            <a:endParaRPr b="1" i="0" sz="1500" u="none" cap="none" strike="noStrike">
              <a:solidFill>
                <a:schemeClr val="lt1"/>
              </a:solidFill>
              <a:latin typeface="Exo"/>
              <a:ea typeface="Exo"/>
              <a:cs typeface="Exo"/>
              <a:sym typeface="Exo"/>
            </a:endParaRPr>
          </a:p>
          <a:p>
            <a:pPr indent="-323850" lvl="0" marL="457200" marR="0" rtl="0" algn="l">
              <a:lnSpc>
                <a:spcPct val="115000"/>
              </a:lnSpc>
              <a:spcBef>
                <a:spcPts val="1200"/>
              </a:spcBef>
              <a:spcAft>
                <a:spcPts val="0"/>
              </a:spcAft>
              <a:buClr>
                <a:schemeClr val="lt1"/>
              </a:buClr>
              <a:buSzPts val="1500"/>
              <a:buFont typeface="Arial"/>
              <a:buChar char="●"/>
            </a:pPr>
            <a:r>
              <a:rPr b="1" i="0" lang="en" sz="1500" u="none" cap="none" strike="noStrike">
                <a:solidFill>
                  <a:schemeClr val="lt1"/>
                </a:solidFill>
                <a:latin typeface="Exo"/>
                <a:ea typeface="Exo"/>
                <a:cs typeface="Exo"/>
                <a:sym typeface="Exo"/>
              </a:rPr>
              <a:t>3-inch black wire</a:t>
            </a:r>
            <a:r>
              <a:rPr b="0" i="0" lang="en" sz="1500" u="none" cap="none" strike="noStrike">
                <a:solidFill>
                  <a:schemeClr val="lt1"/>
                </a:solidFill>
                <a:latin typeface="Exo"/>
                <a:ea typeface="Exo"/>
                <a:cs typeface="Exo"/>
                <a:sym typeface="Exo"/>
              </a:rPr>
              <a:t> from the Green Light to the </a:t>
            </a:r>
            <a:r>
              <a:rPr b="1" i="0" lang="en" sz="1500" u="none" cap="none" strike="noStrike">
                <a:solidFill>
                  <a:schemeClr val="lt1"/>
                </a:solidFill>
                <a:latin typeface="Exo"/>
                <a:ea typeface="Exo"/>
                <a:cs typeface="Exo"/>
                <a:sym typeface="Exo"/>
              </a:rPr>
              <a:t>Ground Post</a:t>
            </a:r>
            <a:br>
              <a:rPr b="1" i="0" lang="en" sz="1500" u="none" cap="none" strike="noStrike">
                <a:solidFill>
                  <a:schemeClr val="lt1"/>
                </a:solidFill>
                <a:latin typeface="Exo"/>
                <a:ea typeface="Exo"/>
                <a:cs typeface="Exo"/>
                <a:sym typeface="Exo"/>
              </a:rPr>
            </a:br>
            <a:endParaRPr b="1"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Arial"/>
              <a:buChar char="●"/>
            </a:pPr>
            <a:r>
              <a:rPr b="1" i="0" lang="en" sz="1500" u="none" cap="none" strike="noStrike">
                <a:solidFill>
                  <a:schemeClr val="lt1"/>
                </a:solidFill>
                <a:latin typeface="Exo"/>
                <a:ea typeface="Exo"/>
                <a:cs typeface="Exo"/>
                <a:sym typeface="Exo"/>
              </a:rPr>
              <a:t>9-inch green wire</a:t>
            </a:r>
            <a:r>
              <a:rPr b="0" i="0" lang="en" sz="1500" u="none" cap="none" strike="noStrike">
                <a:solidFill>
                  <a:schemeClr val="lt1"/>
                </a:solidFill>
                <a:latin typeface="Exo"/>
                <a:ea typeface="Exo"/>
                <a:cs typeface="Exo"/>
                <a:sym typeface="Exo"/>
              </a:rPr>
              <a:t> from the Green Light to the </a:t>
            </a:r>
            <a:r>
              <a:rPr b="1" i="0" lang="en" sz="1500" u="none" cap="none" strike="noStrike">
                <a:solidFill>
                  <a:schemeClr val="lt1"/>
                </a:solidFill>
                <a:latin typeface="Exo"/>
                <a:ea typeface="Exo"/>
                <a:cs typeface="Exo"/>
                <a:sym typeface="Exo"/>
              </a:rPr>
              <a:t>Key On Fuse Block</a:t>
            </a:r>
            <a:endParaRPr b="1" i="0" sz="15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120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p:txBody>
      </p:sp>
      <p:pic>
        <p:nvPicPr>
          <p:cNvPr id="389" name="Google Shape;389;p44"/>
          <p:cNvPicPr preferRelativeResize="0"/>
          <p:nvPr/>
        </p:nvPicPr>
        <p:blipFill rotWithShape="1">
          <a:blip r:embed="rId3">
            <a:alphaModFix/>
          </a:blip>
          <a:srcRect b="0" l="0" r="0" t="0"/>
          <a:stretch/>
        </p:blipFill>
        <p:spPr>
          <a:xfrm>
            <a:off x="6260971" y="328775"/>
            <a:ext cx="2535304" cy="1884350"/>
          </a:xfrm>
          <a:prstGeom prst="rect">
            <a:avLst/>
          </a:prstGeom>
          <a:noFill/>
          <a:ln>
            <a:noFill/>
          </a:ln>
        </p:spPr>
      </p:pic>
      <p:pic>
        <p:nvPicPr>
          <p:cNvPr id="390" name="Google Shape;390;p44"/>
          <p:cNvPicPr preferRelativeResize="0"/>
          <p:nvPr/>
        </p:nvPicPr>
        <p:blipFill rotWithShape="1">
          <a:blip r:embed="rId4">
            <a:alphaModFix/>
          </a:blip>
          <a:srcRect b="0" l="0" r="0" t="0"/>
          <a:stretch/>
        </p:blipFill>
        <p:spPr>
          <a:xfrm>
            <a:off x="6253588" y="2923350"/>
            <a:ext cx="2550075" cy="18843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45"/>
          <p:cNvPicPr preferRelativeResize="0"/>
          <p:nvPr/>
        </p:nvPicPr>
        <p:blipFill rotWithShape="1">
          <a:blip r:embed="rId3">
            <a:alphaModFix/>
          </a:blip>
          <a:srcRect b="0" l="0" r="0" t="0"/>
          <a:stretch/>
        </p:blipFill>
        <p:spPr>
          <a:xfrm>
            <a:off x="348075" y="1282572"/>
            <a:ext cx="5181050" cy="3495554"/>
          </a:xfrm>
          <a:prstGeom prst="rect">
            <a:avLst/>
          </a:prstGeom>
          <a:noFill/>
          <a:ln>
            <a:noFill/>
          </a:ln>
        </p:spPr>
      </p:pic>
      <p:pic>
        <p:nvPicPr>
          <p:cNvPr id="396" name="Google Shape;396;p45"/>
          <p:cNvPicPr preferRelativeResize="0"/>
          <p:nvPr/>
        </p:nvPicPr>
        <p:blipFill rotWithShape="1">
          <a:blip r:embed="rId4">
            <a:alphaModFix/>
          </a:blip>
          <a:srcRect b="0" l="0" r="0" t="0"/>
          <a:stretch/>
        </p:blipFill>
        <p:spPr>
          <a:xfrm>
            <a:off x="5646022" y="1308488"/>
            <a:ext cx="3181452" cy="3443726"/>
          </a:xfrm>
          <a:prstGeom prst="rect">
            <a:avLst/>
          </a:prstGeom>
          <a:noFill/>
          <a:ln>
            <a:noFill/>
          </a:ln>
        </p:spPr>
      </p:pic>
      <p:sp>
        <p:nvSpPr>
          <p:cNvPr id="397" name="Google Shape;397;p45"/>
          <p:cNvSpPr txBox="1"/>
          <p:nvPr/>
        </p:nvSpPr>
        <p:spPr>
          <a:xfrm>
            <a:off x="343375" y="289275"/>
            <a:ext cx="8431500" cy="83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LET’S CHECK OUR WORK:</a:t>
            </a:r>
            <a:endParaRPr b="1" i="0" sz="2000" u="none" cap="none" strike="noStrike">
              <a:solidFill>
                <a:schemeClr val="lt1"/>
              </a:solidFill>
              <a:latin typeface="Exo"/>
              <a:ea typeface="Exo"/>
              <a:cs typeface="Exo"/>
              <a:sym typeface="Exo"/>
            </a:endParaRPr>
          </a:p>
          <a:p>
            <a:pPr indent="0" lvl="0" marL="0" marR="0" rtl="0" algn="ctr">
              <a:lnSpc>
                <a:spcPct val="100000"/>
              </a:lnSpc>
              <a:spcBef>
                <a:spcPts val="0"/>
              </a:spcBef>
              <a:spcAft>
                <a:spcPts val="0"/>
              </a:spcAft>
              <a:buClr>
                <a:srgbClr val="000000"/>
              </a:buClr>
              <a:buSzPts val="1800"/>
              <a:buFont typeface="Arial"/>
              <a:buNone/>
            </a:pPr>
            <a:r>
              <a:rPr b="0" i="1" lang="en" sz="1800" u="none" cap="none" strike="noStrike">
                <a:solidFill>
                  <a:schemeClr val="lt1"/>
                </a:solidFill>
                <a:latin typeface="Exo"/>
                <a:ea typeface="Exo"/>
                <a:cs typeface="Exo"/>
                <a:sym typeface="Exo"/>
              </a:rPr>
              <a:t>NOT ALL THE WIRES ON THE RIGHT HAVE BEEN ADDED BUT CHECK YOUR PROGRESS SO FAR</a:t>
            </a:r>
            <a:endParaRPr b="0" i="1" sz="1800" u="none" cap="none" strike="noStrike">
              <a:solidFill>
                <a:schemeClr val="lt1"/>
              </a:solidFill>
              <a:latin typeface="Exo"/>
              <a:ea typeface="Exo"/>
              <a:cs typeface="Exo"/>
              <a:sym typeface="Ex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6"/>
          <p:cNvSpPr txBox="1"/>
          <p:nvPr/>
        </p:nvSpPr>
        <p:spPr>
          <a:xfrm>
            <a:off x="331150" y="251300"/>
            <a:ext cx="52920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400"/>
              </a:spcBef>
              <a:spcAft>
                <a:spcPts val="0"/>
              </a:spcAft>
              <a:buClr>
                <a:srgbClr val="000000"/>
              </a:buClr>
              <a:buSzPts val="1800"/>
              <a:buFont typeface="Arial"/>
              <a:buNone/>
            </a:pPr>
            <a:r>
              <a:rPr b="1" i="0" lang="en" sz="1800" u="none" cap="none" strike="noStrike">
                <a:solidFill>
                  <a:schemeClr val="lt1"/>
                </a:solidFill>
                <a:latin typeface="Exo"/>
                <a:ea typeface="Exo"/>
                <a:cs typeface="Exo"/>
                <a:sym typeface="Exo"/>
              </a:rPr>
              <a:t>KEY ON THE FUSE BLOCK:</a:t>
            </a:r>
            <a:endParaRPr b="1" i="0" sz="18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rgbClr val="000000"/>
              </a:buClr>
              <a:buSzPts val="1500"/>
              <a:buFont typeface="Arial"/>
              <a:buNone/>
            </a:pPr>
            <a:r>
              <a:rPr b="0" i="0" lang="en" sz="1500" u="none" cap="none" strike="noStrike">
                <a:solidFill>
                  <a:schemeClr val="lt1"/>
                </a:solidFill>
                <a:latin typeface="Exo"/>
                <a:ea typeface="Exo"/>
                <a:cs typeface="Exo"/>
                <a:sym typeface="Exo"/>
              </a:rPr>
              <a:t>The </a:t>
            </a:r>
            <a:r>
              <a:rPr b="1" i="0" lang="en" sz="1500" u="none" cap="none" strike="noStrike">
                <a:solidFill>
                  <a:schemeClr val="lt1"/>
                </a:solidFill>
                <a:latin typeface="Exo"/>
                <a:ea typeface="Exo"/>
                <a:cs typeface="Exo"/>
                <a:sym typeface="Exo"/>
              </a:rPr>
              <a:t>Key On Fuse Block</a:t>
            </a:r>
            <a:r>
              <a:rPr b="0" i="0" lang="en" sz="1500" u="none" cap="none" strike="noStrike">
                <a:solidFill>
                  <a:schemeClr val="lt1"/>
                </a:solidFill>
                <a:latin typeface="Exo"/>
                <a:ea typeface="Exo"/>
                <a:cs typeface="Exo"/>
                <a:sym typeface="Exo"/>
              </a:rPr>
              <a:t> is the main power supply that turns on when switched. It gets power from the </a:t>
            </a:r>
            <a:r>
              <a:rPr b="1" i="0" lang="en" sz="1500" u="none" cap="none" strike="noStrike">
                <a:solidFill>
                  <a:schemeClr val="lt1"/>
                </a:solidFill>
                <a:latin typeface="Exo"/>
                <a:ea typeface="Exo"/>
                <a:cs typeface="Exo"/>
                <a:sym typeface="Exo"/>
              </a:rPr>
              <a:t>Always On Fuse Block</a:t>
            </a:r>
            <a:r>
              <a:rPr b="0" i="0" lang="en" sz="1500" u="none" cap="none" strike="noStrike">
                <a:solidFill>
                  <a:schemeClr val="lt1"/>
                </a:solidFill>
                <a:latin typeface="Exo"/>
                <a:ea typeface="Exo"/>
                <a:cs typeface="Exo"/>
                <a:sym typeface="Exo"/>
              </a:rPr>
              <a:t> through the </a:t>
            </a:r>
            <a:r>
              <a:rPr b="1" i="0" lang="en" sz="1500" u="none" cap="none" strike="noStrike">
                <a:solidFill>
                  <a:schemeClr val="lt1"/>
                </a:solidFill>
                <a:latin typeface="Exo"/>
                <a:ea typeface="Exo"/>
                <a:cs typeface="Exo"/>
                <a:sym typeface="Exo"/>
              </a:rPr>
              <a:t>Key Relay</a:t>
            </a:r>
            <a:r>
              <a:rPr b="0" i="0" lang="en" sz="1500" u="none" cap="none" strike="noStrike">
                <a:solidFill>
                  <a:schemeClr val="lt1"/>
                </a:solidFill>
                <a:latin typeface="Exo"/>
                <a:ea typeface="Exo"/>
                <a:cs typeface="Exo"/>
                <a:sym typeface="Exo"/>
              </a:rPr>
              <a:t>. The </a:t>
            </a:r>
            <a:r>
              <a:rPr b="1" i="0" lang="en" sz="1500" u="none" cap="none" strike="noStrike">
                <a:solidFill>
                  <a:schemeClr val="lt1"/>
                </a:solidFill>
                <a:latin typeface="Exo"/>
                <a:ea typeface="Exo"/>
                <a:cs typeface="Exo"/>
                <a:sym typeface="Exo"/>
              </a:rPr>
              <a:t>Key Switch</a:t>
            </a:r>
            <a:r>
              <a:rPr b="0" i="0" lang="en" sz="1500" u="none" cap="none" strike="noStrike">
                <a:solidFill>
                  <a:schemeClr val="lt1"/>
                </a:solidFill>
                <a:latin typeface="Exo"/>
                <a:ea typeface="Exo"/>
                <a:cs typeface="Exo"/>
                <a:sym typeface="Exo"/>
              </a:rPr>
              <a:t> must be turned on, and the </a:t>
            </a:r>
            <a:r>
              <a:rPr b="1" i="0" lang="en" sz="1500" u="none" cap="none" strike="noStrike">
                <a:solidFill>
                  <a:schemeClr val="lt1"/>
                </a:solidFill>
                <a:latin typeface="Exo"/>
                <a:ea typeface="Exo"/>
                <a:cs typeface="Exo"/>
                <a:sym typeface="Exo"/>
              </a:rPr>
              <a:t>Black Toggle Switch</a:t>
            </a:r>
            <a:r>
              <a:rPr b="0" i="0" lang="en" sz="1500" u="none" cap="none" strike="noStrike">
                <a:solidFill>
                  <a:schemeClr val="lt1"/>
                </a:solidFill>
                <a:latin typeface="Exo"/>
                <a:ea typeface="Exo"/>
                <a:cs typeface="Exo"/>
                <a:sym typeface="Exo"/>
              </a:rPr>
              <a:t> must be set before the Key Relay can turn on and power the fuse block. The </a:t>
            </a:r>
            <a:r>
              <a:rPr b="1" i="0" lang="en" sz="1500" u="none" cap="none" strike="noStrike">
                <a:solidFill>
                  <a:schemeClr val="lt1"/>
                </a:solidFill>
                <a:latin typeface="Exo"/>
                <a:ea typeface="Exo"/>
                <a:cs typeface="Exo"/>
                <a:sym typeface="Exo"/>
              </a:rPr>
              <a:t>Key On Fuse Block</a:t>
            </a:r>
            <a:r>
              <a:rPr b="0" i="0" lang="en" sz="1500" u="none" cap="none" strike="noStrike">
                <a:solidFill>
                  <a:schemeClr val="lt1"/>
                </a:solidFill>
                <a:latin typeface="Exo"/>
                <a:ea typeface="Exo"/>
                <a:cs typeface="Exo"/>
                <a:sym typeface="Exo"/>
              </a:rPr>
              <a:t> powers the </a:t>
            </a:r>
            <a:r>
              <a:rPr b="1" i="0" lang="en" sz="1500" u="none" cap="none" strike="noStrike">
                <a:solidFill>
                  <a:schemeClr val="lt1"/>
                </a:solidFill>
                <a:latin typeface="Exo"/>
                <a:ea typeface="Exo"/>
                <a:cs typeface="Exo"/>
                <a:sym typeface="Exo"/>
              </a:rPr>
              <a:t>Green Light</a:t>
            </a:r>
            <a:r>
              <a:rPr b="0" i="0" lang="en" sz="1500" u="none" cap="none" strike="noStrike">
                <a:solidFill>
                  <a:schemeClr val="lt1"/>
                </a:solidFill>
                <a:latin typeface="Exo"/>
                <a:ea typeface="Exo"/>
                <a:cs typeface="Exo"/>
                <a:sym typeface="Exo"/>
              </a:rPr>
              <a:t>, </a:t>
            </a:r>
            <a:r>
              <a:rPr b="1" i="0" lang="en" sz="1500" u="none" cap="none" strike="noStrike">
                <a:solidFill>
                  <a:schemeClr val="lt1"/>
                </a:solidFill>
                <a:latin typeface="Exo"/>
                <a:ea typeface="Exo"/>
                <a:cs typeface="Exo"/>
                <a:sym typeface="Exo"/>
              </a:rPr>
              <a:t>Reverse Buzzer</a:t>
            </a:r>
            <a:r>
              <a:rPr b="0" i="0" lang="en" sz="1500" u="none" cap="none" strike="noStrike">
                <a:solidFill>
                  <a:schemeClr val="lt1"/>
                </a:solidFill>
                <a:latin typeface="Exo"/>
                <a:ea typeface="Exo"/>
                <a:cs typeface="Exo"/>
                <a:sym typeface="Exo"/>
              </a:rPr>
              <a:t>, </a:t>
            </a:r>
            <a:r>
              <a:rPr b="1" i="0" lang="en" sz="1500" u="none" cap="none" strike="noStrike">
                <a:solidFill>
                  <a:schemeClr val="lt1"/>
                </a:solidFill>
                <a:latin typeface="Exo"/>
                <a:ea typeface="Exo"/>
                <a:cs typeface="Exo"/>
                <a:sym typeface="Exo"/>
              </a:rPr>
              <a:t>Motor</a:t>
            </a:r>
            <a:r>
              <a:rPr b="0" i="0" lang="en" sz="1500" u="none" cap="none" strike="noStrike">
                <a:solidFill>
                  <a:schemeClr val="lt1"/>
                </a:solidFill>
                <a:latin typeface="Exo"/>
                <a:ea typeface="Exo"/>
                <a:cs typeface="Exo"/>
                <a:sym typeface="Exo"/>
              </a:rPr>
              <a:t>, and the </a:t>
            </a:r>
            <a:r>
              <a:rPr b="1" i="0" lang="en" sz="1500" u="none" cap="none" strike="noStrike">
                <a:solidFill>
                  <a:schemeClr val="lt1"/>
                </a:solidFill>
                <a:latin typeface="Exo"/>
                <a:ea typeface="Exo"/>
                <a:cs typeface="Exo"/>
                <a:sym typeface="Exo"/>
              </a:rPr>
              <a:t>Forward and Reverse Relays</a:t>
            </a:r>
            <a:r>
              <a:rPr b="0" i="0" lang="en" sz="1500" u="none" cap="none" strike="noStrike">
                <a:solidFill>
                  <a:schemeClr val="lt1"/>
                </a:solidFill>
                <a:latin typeface="Exo"/>
                <a:ea typeface="Exo"/>
                <a:cs typeface="Exo"/>
                <a:sym typeface="Exo"/>
              </a:rPr>
              <a:t>.</a:t>
            </a:r>
            <a:endParaRPr b="0" i="0" sz="15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chemeClr val="dk1"/>
              </a:buClr>
              <a:buSzPts val="1100"/>
              <a:buFont typeface="Arial"/>
              <a:buNone/>
            </a:pPr>
            <a:r>
              <a:rPr b="1" i="0" lang="en" sz="1500" u="none" cap="none" strike="noStrike">
                <a:solidFill>
                  <a:schemeClr val="lt1"/>
                </a:solidFill>
                <a:latin typeface="Exo"/>
                <a:ea typeface="Exo"/>
                <a:cs typeface="Exo"/>
                <a:sym typeface="Exo"/>
              </a:rPr>
              <a:t>Wires to Add (from the fuse block):</a:t>
            </a:r>
            <a:endParaRPr b="1" i="0" sz="1500" u="none" cap="none" strike="noStrike">
              <a:solidFill>
                <a:schemeClr val="lt1"/>
              </a:solidFill>
              <a:latin typeface="Exo"/>
              <a:ea typeface="Exo"/>
              <a:cs typeface="Exo"/>
              <a:sym typeface="Exo"/>
            </a:endParaRPr>
          </a:p>
          <a:p>
            <a:pPr indent="-323850" lvl="0" marL="457200" marR="0" rtl="0" algn="l">
              <a:lnSpc>
                <a:spcPct val="115000"/>
              </a:lnSpc>
              <a:spcBef>
                <a:spcPts val="1200"/>
              </a:spcBef>
              <a:spcAft>
                <a:spcPts val="0"/>
              </a:spcAft>
              <a:buClr>
                <a:schemeClr val="lt1"/>
              </a:buClr>
              <a:buSzPts val="1500"/>
              <a:buFont typeface="Arial"/>
              <a:buChar char="●"/>
            </a:pPr>
            <a:r>
              <a:rPr b="1" i="0" lang="en" sz="1500" u="none" cap="none" strike="noStrike">
                <a:solidFill>
                  <a:schemeClr val="lt1"/>
                </a:solidFill>
                <a:latin typeface="Exo"/>
                <a:ea typeface="Exo"/>
                <a:cs typeface="Exo"/>
                <a:sym typeface="Exo"/>
              </a:rPr>
              <a:t>4-inch yellow wire</a:t>
            </a:r>
            <a:r>
              <a:rPr b="0" i="0" lang="en" sz="1500" u="none" cap="none" strike="noStrike">
                <a:solidFill>
                  <a:schemeClr val="lt1"/>
                </a:solidFill>
                <a:latin typeface="Exo"/>
                <a:ea typeface="Exo"/>
                <a:cs typeface="Exo"/>
                <a:sym typeface="Exo"/>
              </a:rPr>
              <a:t> (plus a chained 4-inch piece) to </a:t>
            </a:r>
            <a:r>
              <a:rPr b="1" i="0" lang="en" sz="1500" u="none" cap="none" strike="noStrike">
                <a:solidFill>
                  <a:schemeClr val="lt1"/>
                </a:solidFill>
                <a:latin typeface="Exo"/>
                <a:ea typeface="Exo"/>
                <a:cs typeface="Exo"/>
                <a:sym typeface="Exo"/>
              </a:rPr>
              <a:t>Pin 85</a:t>
            </a:r>
            <a:r>
              <a:rPr b="0" i="0" lang="en" sz="1500" u="none" cap="none" strike="noStrike">
                <a:solidFill>
                  <a:schemeClr val="lt1"/>
                </a:solidFill>
                <a:latin typeface="Exo"/>
                <a:ea typeface="Exo"/>
                <a:cs typeface="Exo"/>
                <a:sym typeface="Exo"/>
              </a:rPr>
              <a:t> on both the Forward Relay and Reverse Relay</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Arial"/>
              <a:buChar char="●"/>
            </a:pPr>
            <a:r>
              <a:rPr b="1" i="0" lang="en" sz="1500" u="none" cap="none" strike="noStrike">
                <a:solidFill>
                  <a:schemeClr val="lt1"/>
                </a:solidFill>
                <a:latin typeface="Exo"/>
                <a:ea typeface="Exo"/>
                <a:cs typeface="Exo"/>
                <a:sym typeface="Exo"/>
              </a:rPr>
              <a:t>4-inch orange wire</a:t>
            </a:r>
            <a:r>
              <a:rPr b="0" i="0" lang="en" sz="1500" u="none" cap="none" strike="noStrike">
                <a:solidFill>
                  <a:schemeClr val="lt1"/>
                </a:solidFill>
                <a:latin typeface="Exo"/>
                <a:ea typeface="Exo"/>
                <a:cs typeface="Exo"/>
                <a:sym typeface="Exo"/>
              </a:rPr>
              <a:t> (plus a chained 4-inch piece) to </a:t>
            </a:r>
            <a:r>
              <a:rPr b="1" i="0" lang="en" sz="1500" u="none" cap="none" strike="noStrike">
                <a:solidFill>
                  <a:schemeClr val="lt1"/>
                </a:solidFill>
                <a:latin typeface="Exo"/>
                <a:ea typeface="Exo"/>
                <a:cs typeface="Exo"/>
                <a:sym typeface="Exo"/>
              </a:rPr>
              <a:t>Pin 87</a:t>
            </a:r>
            <a:r>
              <a:rPr b="0" i="0" lang="en" sz="1500" u="none" cap="none" strike="noStrike">
                <a:solidFill>
                  <a:schemeClr val="lt1"/>
                </a:solidFill>
                <a:latin typeface="Exo"/>
                <a:ea typeface="Exo"/>
                <a:cs typeface="Exo"/>
                <a:sym typeface="Exo"/>
              </a:rPr>
              <a:t> on both the Forward Relay and Reverse Relay</a:t>
            </a:r>
            <a:endParaRPr b="0" i="0" sz="1500" u="none" cap="none" strike="noStrike">
              <a:solidFill>
                <a:schemeClr val="lt1"/>
              </a:solidFill>
              <a:latin typeface="Exo"/>
              <a:ea typeface="Exo"/>
              <a:cs typeface="Exo"/>
              <a:sym typeface="Exo"/>
            </a:endParaRPr>
          </a:p>
          <a:p>
            <a:pPr indent="-323850" lvl="0" marL="457200" marR="0" rtl="0" algn="l">
              <a:lnSpc>
                <a:spcPct val="115000"/>
              </a:lnSpc>
              <a:spcBef>
                <a:spcPts val="0"/>
              </a:spcBef>
              <a:spcAft>
                <a:spcPts val="0"/>
              </a:spcAft>
              <a:buClr>
                <a:schemeClr val="lt1"/>
              </a:buClr>
              <a:buSzPts val="1500"/>
              <a:buFont typeface="Arial"/>
              <a:buChar char="●"/>
            </a:pPr>
            <a:r>
              <a:rPr b="1" i="0" lang="en" sz="1500" u="none" cap="none" strike="noStrike">
                <a:solidFill>
                  <a:schemeClr val="lt1"/>
                </a:solidFill>
                <a:latin typeface="Exo"/>
                <a:ea typeface="Exo"/>
                <a:cs typeface="Exo"/>
                <a:sym typeface="Exo"/>
              </a:rPr>
              <a:t>7-inch white wire</a:t>
            </a:r>
            <a:r>
              <a:rPr b="0" i="0" lang="en" sz="1500" u="none" cap="none" strike="noStrike">
                <a:solidFill>
                  <a:schemeClr val="lt1"/>
                </a:solidFill>
                <a:latin typeface="Exo"/>
                <a:ea typeface="Exo"/>
                <a:cs typeface="Exo"/>
                <a:sym typeface="Exo"/>
              </a:rPr>
              <a:t> to the </a:t>
            </a:r>
            <a:r>
              <a:rPr b="1" i="0" lang="en" sz="1500" u="none" cap="none" strike="noStrike">
                <a:solidFill>
                  <a:schemeClr val="lt1"/>
                </a:solidFill>
                <a:latin typeface="Exo"/>
                <a:ea typeface="Exo"/>
                <a:cs typeface="Exo"/>
                <a:sym typeface="Exo"/>
              </a:rPr>
              <a:t>Red Buzzer</a:t>
            </a:r>
            <a:endParaRPr b="1" i="0" sz="15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120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p:txBody>
      </p:sp>
      <p:pic>
        <p:nvPicPr>
          <p:cNvPr id="403" name="Google Shape;403;p46"/>
          <p:cNvPicPr preferRelativeResize="0"/>
          <p:nvPr/>
        </p:nvPicPr>
        <p:blipFill rotWithShape="1">
          <a:blip r:embed="rId3">
            <a:alphaModFix/>
          </a:blip>
          <a:srcRect b="0" l="0" r="0" t="0"/>
          <a:stretch/>
        </p:blipFill>
        <p:spPr>
          <a:xfrm>
            <a:off x="5623150" y="1404725"/>
            <a:ext cx="3163075" cy="23340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7"/>
          <p:cNvSpPr txBox="1"/>
          <p:nvPr/>
        </p:nvSpPr>
        <p:spPr>
          <a:xfrm>
            <a:off x="331150" y="251300"/>
            <a:ext cx="42981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400"/>
              </a:spcBef>
              <a:spcAft>
                <a:spcPts val="0"/>
              </a:spcAft>
              <a:buClr>
                <a:srgbClr val="000000"/>
              </a:buClr>
              <a:buSzPts val="1900"/>
              <a:buFont typeface="Arial"/>
              <a:buNone/>
            </a:pPr>
            <a:r>
              <a:rPr b="1" i="0" lang="en" sz="1900" u="none" cap="none" strike="noStrike">
                <a:solidFill>
                  <a:schemeClr val="lt1"/>
                </a:solidFill>
                <a:latin typeface="Exo"/>
                <a:ea typeface="Exo"/>
                <a:cs typeface="Exo"/>
                <a:sym typeface="Exo"/>
              </a:rPr>
              <a:t>BUZZER WIRE(S):</a:t>
            </a:r>
            <a:endParaRPr b="1" i="0" sz="1900" u="none" cap="none" strike="noStrike">
              <a:solidFill>
                <a:schemeClr val="lt1"/>
              </a:solidFill>
              <a:latin typeface="Exo"/>
              <a:ea typeface="Exo"/>
              <a:cs typeface="Exo"/>
              <a:sym typeface="Exo"/>
            </a:endParaRPr>
          </a:p>
          <a:p>
            <a:pPr indent="0" lvl="0" marL="0" marR="0" rtl="0" algn="ctr">
              <a:lnSpc>
                <a:spcPct val="115000"/>
              </a:lnSpc>
              <a:spcBef>
                <a:spcPts val="120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The buzzer wires are very thin and easy to break, so</a:t>
            </a:r>
            <a:r>
              <a:rPr b="1" i="0" lang="en" sz="1600" u="sng" cap="none" strike="noStrike">
                <a:solidFill>
                  <a:schemeClr val="lt1"/>
                </a:solidFill>
                <a:latin typeface="Exo"/>
                <a:ea typeface="Exo"/>
                <a:cs typeface="Exo"/>
                <a:sym typeface="Exo"/>
              </a:rPr>
              <a:t> be careful</a:t>
            </a:r>
            <a:r>
              <a:rPr b="0" i="0" lang="en" sz="1600" u="none" cap="none" strike="noStrike">
                <a:solidFill>
                  <a:schemeClr val="lt1"/>
                </a:solidFill>
                <a:latin typeface="Exo"/>
                <a:ea typeface="Exo"/>
                <a:cs typeface="Exo"/>
                <a:sym typeface="Exo"/>
              </a:rPr>
              <a:t> not to pull them apart.</a:t>
            </a:r>
            <a:endParaRPr b="0" i="0" sz="1600" u="none" cap="none" strike="noStrike">
              <a:solidFill>
                <a:schemeClr val="lt1"/>
              </a:solidFill>
              <a:latin typeface="Exo"/>
              <a:ea typeface="Exo"/>
              <a:cs typeface="Exo"/>
              <a:sym typeface="Exo"/>
            </a:endParaRPr>
          </a:p>
          <a:p>
            <a:pPr indent="0" lvl="0" marL="0" marR="0" rtl="0" algn="ctr">
              <a:lnSpc>
                <a:spcPct val="115000"/>
              </a:lnSpc>
              <a:spcBef>
                <a:spcPts val="120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To connect thin wires with a big connector, strip 2x-3x more insulation than usual. Then fold the wire back on itself to make it thicker for crimping.</a:t>
            </a:r>
            <a:endParaRPr b="0" i="0" sz="16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600"/>
              <a:buFont typeface="Arial"/>
              <a:buNone/>
            </a:pPr>
            <a:r>
              <a:rPr b="1" i="0" lang="en" sz="1600" u="none" cap="none" strike="noStrike">
                <a:solidFill>
                  <a:schemeClr val="lt1"/>
                </a:solidFill>
                <a:latin typeface="Exo"/>
                <a:ea typeface="Exo"/>
                <a:cs typeface="Exo"/>
                <a:sym typeface="Exo"/>
              </a:rPr>
              <a:t>New wire to add: </a:t>
            </a:r>
            <a:endParaRPr b="1" i="0" sz="1600" u="none" cap="none" strike="noStrike">
              <a:solidFill>
                <a:schemeClr val="lt1"/>
              </a:solidFill>
              <a:latin typeface="Exo"/>
              <a:ea typeface="Exo"/>
              <a:cs typeface="Exo"/>
              <a:sym typeface="Exo"/>
            </a:endParaRPr>
          </a:p>
          <a:p>
            <a:pPr indent="-330200" lvl="0" marL="457200" marR="0" rtl="0" algn="l">
              <a:lnSpc>
                <a:spcPct val="115000"/>
              </a:lnSpc>
              <a:spcBef>
                <a:spcPts val="1200"/>
              </a:spcBef>
              <a:spcAft>
                <a:spcPts val="0"/>
              </a:spcAft>
              <a:buClr>
                <a:schemeClr val="lt1"/>
              </a:buClr>
              <a:buSzPts val="1600"/>
              <a:buFont typeface="Exo"/>
              <a:buChar char="●"/>
            </a:pPr>
            <a:r>
              <a:rPr b="1" i="0" lang="en" sz="1600" u="none" cap="none" strike="noStrike">
                <a:solidFill>
                  <a:schemeClr val="lt1"/>
                </a:solidFill>
                <a:latin typeface="Exo"/>
                <a:ea typeface="Exo"/>
                <a:cs typeface="Exo"/>
                <a:sym typeface="Exo"/>
              </a:rPr>
              <a:t>4-inch black wire</a:t>
            </a:r>
            <a:r>
              <a:rPr b="0" i="0" lang="en" sz="1600" u="none" cap="none" strike="noStrike">
                <a:solidFill>
                  <a:schemeClr val="lt1"/>
                </a:solidFill>
                <a:latin typeface="Exo"/>
                <a:ea typeface="Exo"/>
                <a:cs typeface="Exo"/>
                <a:sym typeface="Exo"/>
              </a:rPr>
              <a:t> from the </a:t>
            </a:r>
            <a:r>
              <a:rPr b="1" i="0" lang="en" sz="1600" u="none" cap="none" strike="noStrike">
                <a:solidFill>
                  <a:schemeClr val="lt1"/>
                </a:solidFill>
                <a:latin typeface="Exo"/>
                <a:ea typeface="Exo"/>
                <a:cs typeface="Exo"/>
                <a:sym typeface="Exo"/>
              </a:rPr>
              <a:t>Buzzer lead</a:t>
            </a:r>
            <a:r>
              <a:rPr b="0" i="0" lang="en" sz="1600" u="none" cap="none" strike="noStrike">
                <a:solidFill>
                  <a:schemeClr val="lt1"/>
                </a:solidFill>
                <a:latin typeface="Exo"/>
                <a:ea typeface="Exo"/>
                <a:cs typeface="Exo"/>
                <a:sym typeface="Exo"/>
              </a:rPr>
              <a:t> to </a:t>
            </a:r>
            <a:r>
              <a:rPr b="1" i="0" lang="en" sz="1600" u="none" cap="none" strike="noStrike">
                <a:solidFill>
                  <a:schemeClr val="lt1"/>
                </a:solidFill>
                <a:latin typeface="Exo"/>
                <a:ea typeface="Exo"/>
                <a:cs typeface="Exo"/>
                <a:sym typeface="Exo"/>
              </a:rPr>
              <a:t>Pin 6</a:t>
            </a:r>
            <a:r>
              <a:rPr b="0" i="0" lang="en" sz="1600" u="none" cap="none" strike="noStrike">
                <a:solidFill>
                  <a:schemeClr val="lt1"/>
                </a:solidFill>
                <a:latin typeface="Exo"/>
                <a:ea typeface="Exo"/>
                <a:cs typeface="Exo"/>
                <a:sym typeface="Exo"/>
              </a:rPr>
              <a:t> on the </a:t>
            </a:r>
            <a:r>
              <a:rPr b="1" i="0" lang="en" sz="1600" u="none" cap="none" strike="noStrike">
                <a:solidFill>
                  <a:schemeClr val="lt1"/>
                </a:solidFill>
                <a:latin typeface="Exo"/>
                <a:ea typeface="Exo"/>
                <a:cs typeface="Exo"/>
                <a:sym typeface="Exo"/>
              </a:rPr>
              <a:t>On-Off-On Toggle Switch</a:t>
            </a:r>
            <a:endParaRPr b="1" i="0" sz="1900" u="none" cap="none" strike="noStrike">
              <a:solidFill>
                <a:schemeClr val="lt1"/>
              </a:solidFill>
              <a:latin typeface="Exo"/>
              <a:ea typeface="Exo"/>
              <a:cs typeface="Exo"/>
              <a:sym typeface="Exo"/>
            </a:endParaRPr>
          </a:p>
        </p:txBody>
      </p:sp>
      <p:pic>
        <p:nvPicPr>
          <p:cNvPr id="409" name="Google Shape;409;p47"/>
          <p:cNvPicPr preferRelativeResize="0"/>
          <p:nvPr/>
        </p:nvPicPr>
        <p:blipFill rotWithShape="1">
          <a:blip r:embed="rId3">
            <a:alphaModFix/>
          </a:blip>
          <a:srcRect b="0" l="0" r="0" t="0"/>
          <a:stretch/>
        </p:blipFill>
        <p:spPr>
          <a:xfrm>
            <a:off x="6183650" y="372150"/>
            <a:ext cx="2532100" cy="1899056"/>
          </a:xfrm>
          <a:prstGeom prst="rect">
            <a:avLst/>
          </a:prstGeom>
          <a:noFill/>
          <a:ln>
            <a:noFill/>
          </a:ln>
        </p:spPr>
      </p:pic>
      <p:pic>
        <p:nvPicPr>
          <p:cNvPr id="410" name="Google Shape;410;p47"/>
          <p:cNvPicPr preferRelativeResize="0"/>
          <p:nvPr/>
        </p:nvPicPr>
        <p:blipFill rotWithShape="1">
          <a:blip r:embed="rId4">
            <a:alphaModFix/>
          </a:blip>
          <a:srcRect b="0" l="0" r="0" t="0"/>
          <a:stretch/>
        </p:blipFill>
        <p:spPr>
          <a:xfrm>
            <a:off x="4734821" y="2346250"/>
            <a:ext cx="2532100" cy="18508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8"/>
          <p:cNvSpPr txBox="1"/>
          <p:nvPr/>
        </p:nvSpPr>
        <p:spPr>
          <a:xfrm>
            <a:off x="331150" y="251300"/>
            <a:ext cx="73719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400"/>
              </a:spcBef>
              <a:spcAft>
                <a:spcPts val="0"/>
              </a:spcAft>
              <a:buClr>
                <a:srgbClr val="000000"/>
              </a:buClr>
              <a:buSzPts val="1350"/>
              <a:buFont typeface="Arial"/>
              <a:buNone/>
            </a:pPr>
            <a:r>
              <a:rPr b="1" i="0" lang="en" sz="1350" u="none" cap="none" strike="noStrike">
                <a:solidFill>
                  <a:schemeClr val="lt1"/>
                </a:solidFill>
                <a:latin typeface="Exo"/>
                <a:ea typeface="Exo"/>
                <a:cs typeface="Exo"/>
                <a:sym typeface="Exo"/>
              </a:rPr>
              <a:t>FORWARD AND REVERSE RELAYS:</a:t>
            </a:r>
            <a:endParaRPr b="1" i="0" sz="135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rgbClr val="000000"/>
              </a:buClr>
              <a:buSzPts val="1350"/>
              <a:buFont typeface="Arial"/>
              <a:buNone/>
            </a:pPr>
            <a:r>
              <a:rPr b="0" i="0" lang="en" sz="1350" u="none" cap="none" strike="noStrike">
                <a:solidFill>
                  <a:schemeClr val="lt1"/>
                </a:solidFill>
                <a:latin typeface="Exo"/>
                <a:ea typeface="Exo"/>
                <a:cs typeface="Exo"/>
                <a:sym typeface="Exo"/>
              </a:rPr>
              <a:t> The coils (Pin 85) of both relays are connected together and get power from the </a:t>
            </a:r>
            <a:r>
              <a:rPr b="1" i="0" lang="en" sz="1350" u="none" cap="none" strike="noStrike">
                <a:solidFill>
                  <a:schemeClr val="lt1"/>
                </a:solidFill>
                <a:latin typeface="Exo"/>
                <a:ea typeface="Exo"/>
                <a:cs typeface="Exo"/>
                <a:sym typeface="Exo"/>
              </a:rPr>
              <a:t>Key On Fuse Block</a:t>
            </a:r>
            <a:r>
              <a:rPr b="0" i="0" lang="en" sz="1350" u="none" cap="none" strike="noStrike">
                <a:solidFill>
                  <a:schemeClr val="lt1"/>
                </a:solidFill>
                <a:latin typeface="Exo"/>
                <a:ea typeface="Exo"/>
                <a:cs typeface="Exo"/>
                <a:sym typeface="Exo"/>
              </a:rPr>
              <a:t>. The normally open pins (Pin 87) of both relays are connected and powered from the same fuse block.The normally closed pins (Pin 87a) of both relays are connected together and go to the </a:t>
            </a:r>
            <a:r>
              <a:rPr b="1" i="0" lang="en" sz="1350" u="none" cap="none" strike="noStrike">
                <a:solidFill>
                  <a:schemeClr val="lt1"/>
                </a:solidFill>
                <a:latin typeface="Exo"/>
                <a:ea typeface="Exo"/>
                <a:cs typeface="Exo"/>
                <a:sym typeface="Exo"/>
              </a:rPr>
              <a:t>Ground Post</a:t>
            </a:r>
            <a:r>
              <a:rPr b="0" i="0" lang="en" sz="1350" u="none" cap="none" strike="noStrike">
                <a:solidFill>
                  <a:schemeClr val="lt1"/>
                </a:solidFill>
                <a:latin typeface="Exo"/>
                <a:ea typeface="Exo"/>
                <a:cs typeface="Exo"/>
                <a:sym typeface="Exo"/>
              </a:rPr>
              <a:t>. The common pin (Pin 30) on each relay connects to the motor’s terminals.</a:t>
            </a:r>
            <a:endParaRPr b="1" i="0" sz="135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350"/>
              <a:buFont typeface="Arial"/>
              <a:buNone/>
            </a:pPr>
            <a:r>
              <a:rPr b="0" i="0" lang="en" sz="1350" u="none" cap="none" strike="noStrike">
                <a:solidFill>
                  <a:schemeClr val="lt1"/>
                </a:solidFill>
                <a:latin typeface="Exo"/>
                <a:ea typeface="Exo"/>
                <a:cs typeface="Exo"/>
                <a:sym typeface="Exo"/>
              </a:rPr>
              <a:t>When a relay is turned on, power flows through that relay to the motor. The power then comes back through the other relay, which is off, and goes to ground. This switches the motor’s direction depending on which relay is active.</a:t>
            </a:r>
            <a:endParaRPr b="0" i="0" sz="135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chemeClr val="dk1"/>
              </a:buClr>
              <a:buSzPts val="1100"/>
              <a:buFont typeface="Arial"/>
              <a:buNone/>
            </a:pPr>
            <a:r>
              <a:rPr b="1" i="0" lang="en" sz="1350" u="none" cap="none" strike="noStrike">
                <a:solidFill>
                  <a:schemeClr val="lt1"/>
                </a:solidFill>
                <a:latin typeface="Exo"/>
                <a:ea typeface="Exo"/>
                <a:cs typeface="Exo"/>
                <a:sym typeface="Exo"/>
              </a:rPr>
              <a:t>New wires to add:</a:t>
            </a:r>
            <a:endParaRPr b="1" i="0" sz="1350" u="none" cap="none" strike="noStrike">
              <a:solidFill>
                <a:schemeClr val="lt1"/>
              </a:solidFill>
              <a:latin typeface="Exo"/>
              <a:ea typeface="Exo"/>
              <a:cs typeface="Exo"/>
              <a:sym typeface="Exo"/>
            </a:endParaRPr>
          </a:p>
          <a:p>
            <a:pPr indent="-314325" lvl="0" marL="457200" marR="1580790" rtl="0" algn="l">
              <a:lnSpc>
                <a:spcPct val="115000"/>
              </a:lnSpc>
              <a:spcBef>
                <a:spcPts val="1200"/>
              </a:spcBef>
              <a:spcAft>
                <a:spcPts val="0"/>
              </a:spcAft>
              <a:buClr>
                <a:schemeClr val="lt1"/>
              </a:buClr>
              <a:buSzPts val="1350"/>
              <a:buFont typeface="Arial"/>
              <a:buChar char="●"/>
            </a:pPr>
            <a:r>
              <a:rPr b="1" i="0" lang="en" sz="1350" u="none" cap="none" strike="noStrike">
                <a:solidFill>
                  <a:schemeClr val="lt1"/>
                </a:solidFill>
                <a:latin typeface="Exo"/>
                <a:ea typeface="Exo"/>
                <a:cs typeface="Exo"/>
                <a:sym typeface="Exo"/>
              </a:rPr>
              <a:t>8-inch gray wire</a:t>
            </a:r>
            <a:r>
              <a:rPr b="0" i="0" lang="en" sz="1350" u="none" cap="none" strike="noStrike">
                <a:solidFill>
                  <a:schemeClr val="lt1"/>
                </a:solidFill>
                <a:latin typeface="Exo"/>
                <a:ea typeface="Exo"/>
                <a:cs typeface="Exo"/>
                <a:sym typeface="Exo"/>
              </a:rPr>
              <a:t> plus a chained </a:t>
            </a:r>
            <a:r>
              <a:rPr b="1" i="0" lang="en" sz="1350" u="none" cap="none" strike="noStrike">
                <a:solidFill>
                  <a:schemeClr val="lt1"/>
                </a:solidFill>
                <a:latin typeface="Exo"/>
                <a:ea typeface="Exo"/>
                <a:cs typeface="Exo"/>
                <a:sym typeface="Exo"/>
              </a:rPr>
              <a:t>4-inch piece</a:t>
            </a:r>
            <a:r>
              <a:rPr b="0" i="0" lang="en" sz="1350" u="none" cap="none" strike="noStrike">
                <a:solidFill>
                  <a:schemeClr val="lt1"/>
                </a:solidFill>
                <a:latin typeface="Exo"/>
                <a:ea typeface="Exo"/>
                <a:cs typeface="Exo"/>
                <a:sym typeface="Exo"/>
              </a:rPr>
              <a:t> from Pin 87a on both relays to the </a:t>
            </a:r>
            <a:r>
              <a:rPr b="1" i="0" lang="en" sz="1350" u="none" cap="none" strike="noStrike">
                <a:solidFill>
                  <a:schemeClr val="lt1"/>
                </a:solidFill>
                <a:latin typeface="Exo"/>
                <a:ea typeface="Exo"/>
                <a:cs typeface="Exo"/>
                <a:sym typeface="Exo"/>
              </a:rPr>
              <a:t>Ground Post</a:t>
            </a:r>
            <a:endParaRPr b="1" i="0" sz="1350" u="none" cap="none" strike="noStrike">
              <a:solidFill>
                <a:schemeClr val="lt1"/>
              </a:solidFill>
              <a:latin typeface="Exo"/>
              <a:ea typeface="Exo"/>
              <a:cs typeface="Exo"/>
              <a:sym typeface="Exo"/>
            </a:endParaRPr>
          </a:p>
          <a:p>
            <a:pPr indent="-314325" lvl="0" marL="457200" marR="1580790" rtl="0" algn="l">
              <a:lnSpc>
                <a:spcPct val="115000"/>
              </a:lnSpc>
              <a:spcBef>
                <a:spcPts val="0"/>
              </a:spcBef>
              <a:spcAft>
                <a:spcPts val="0"/>
              </a:spcAft>
              <a:buClr>
                <a:schemeClr val="lt1"/>
              </a:buClr>
              <a:buSzPts val="1350"/>
              <a:buFont typeface="Arial"/>
              <a:buChar char="●"/>
            </a:pPr>
            <a:r>
              <a:rPr b="1" i="0" lang="en" sz="1350" u="none" cap="none" strike="noStrike">
                <a:solidFill>
                  <a:schemeClr val="lt1"/>
                </a:solidFill>
                <a:latin typeface="Exo"/>
                <a:ea typeface="Exo"/>
                <a:cs typeface="Exo"/>
                <a:sym typeface="Exo"/>
              </a:rPr>
              <a:t>10-inch green wire</a:t>
            </a:r>
            <a:r>
              <a:rPr b="0" i="0" lang="en" sz="1350" u="none" cap="none" strike="noStrike">
                <a:solidFill>
                  <a:schemeClr val="lt1"/>
                </a:solidFill>
                <a:latin typeface="Exo"/>
                <a:ea typeface="Exo"/>
                <a:cs typeface="Exo"/>
                <a:sym typeface="Exo"/>
              </a:rPr>
              <a:t> from Pin 86 on the Forward Relay to Pin 1 on the On-Off-On Toggle Switch</a:t>
            </a:r>
            <a:endParaRPr b="0" i="0" sz="1350" u="none" cap="none" strike="noStrike">
              <a:solidFill>
                <a:schemeClr val="lt1"/>
              </a:solidFill>
              <a:latin typeface="Exo"/>
              <a:ea typeface="Exo"/>
              <a:cs typeface="Exo"/>
              <a:sym typeface="Exo"/>
            </a:endParaRPr>
          </a:p>
          <a:p>
            <a:pPr indent="-314325" lvl="0" marL="457200" marR="1580790" rtl="0" algn="l">
              <a:lnSpc>
                <a:spcPct val="115000"/>
              </a:lnSpc>
              <a:spcBef>
                <a:spcPts val="0"/>
              </a:spcBef>
              <a:spcAft>
                <a:spcPts val="0"/>
              </a:spcAft>
              <a:buClr>
                <a:schemeClr val="lt1"/>
              </a:buClr>
              <a:buSzPts val="1350"/>
              <a:buFont typeface="Arial"/>
              <a:buChar char="●"/>
            </a:pPr>
            <a:r>
              <a:rPr b="1" i="0" lang="en" sz="1350" u="none" cap="none" strike="noStrike">
                <a:solidFill>
                  <a:schemeClr val="lt1"/>
                </a:solidFill>
                <a:latin typeface="Exo"/>
                <a:ea typeface="Exo"/>
                <a:cs typeface="Exo"/>
                <a:sym typeface="Exo"/>
              </a:rPr>
              <a:t>10-inch blue wire</a:t>
            </a:r>
            <a:r>
              <a:rPr b="0" i="0" lang="en" sz="1350" u="none" cap="none" strike="noStrike">
                <a:solidFill>
                  <a:schemeClr val="lt1"/>
                </a:solidFill>
                <a:latin typeface="Exo"/>
                <a:ea typeface="Exo"/>
                <a:cs typeface="Exo"/>
                <a:sym typeface="Exo"/>
              </a:rPr>
              <a:t> from Pin 86 on the Reverse Relay to Pin 3 on the On-Off-On Toggle Switch</a:t>
            </a:r>
            <a:endParaRPr b="1" i="0" sz="1350" u="none" cap="none" strike="noStrike">
              <a:solidFill>
                <a:schemeClr val="lt1"/>
              </a:solidFill>
              <a:latin typeface="Exo"/>
              <a:ea typeface="Exo"/>
              <a:cs typeface="Exo"/>
              <a:sym typeface="Exo"/>
            </a:endParaRPr>
          </a:p>
        </p:txBody>
      </p:sp>
      <p:pic>
        <p:nvPicPr>
          <p:cNvPr id="416" name="Google Shape;416;p48"/>
          <p:cNvPicPr preferRelativeResize="0"/>
          <p:nvPr/>
        </p:nvPicPr>
        <p:blipFill rotWithShape="1">
          <a:blip r:embed="rId3">
            <a:alphaModFix/>
          </a:blip>
          <a:srcRect b="0" l="0" r="0" t="0"/>
          <a:stretch/>
        </p:blipFill>
        <p:spPr>
          <a:xfrm>
            <a:off x="6453538" y="3083575"/>
            <a:ext cx="2352675" cy="1790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9"/>
          <p:cNvSpPr txBox="1"/>
          <p:nvPr/>
        </p:nvSpPr>
        <p:spPr>
          <a:xfrm>
            <a:off x="331150" y="251300"/>
            <a:ext cx="47559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400"/>
              </a:spcBef>
              <a:spcAft>
                <a:spcPts val="0"/>
              </a:spcAft>
              <a:buClr>
                <a:srgbClr val="000000"/>
              </a:buClr>
              <a:buSzPts val="1550"/>
              <a:buFont typeface="Arial"/>
              <a:buNone/>
            </a:pPr>
            <a:r>
              <a:rPr b="1" i="0" lang="en" sz="1550" u="none" cap="none" strike="noStrike">
                <a:solidFill>
                  <a:schemeClr val="lt1"/>
                </a:solidFill>
                <a:latin typeface="Exo"/>
                <a:ea typeface="Exo"/>
                <a:cs typeface="Exo"/>
                <a:sym typeface="Exo"/>
              </a:rPr>
              <a:t>THE MOTOR WIRING:</a:t>
            </a:r>
            <a:endParaRPr b="1" i="0" sz="155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50"/>
              <a:buFont typeface="Arial"/>
              <a:buNone/>
            </a:pPr>
            <a:r>
              <a:rPr b="0" i="0" lang="en" sz="1550" u="none" cap="none" strike="noStrike">
                <a:solidFill>
                  <a:schemeClr val="lt1"/>
                </a:solidFill>
                <a:latin typeface="Exo"/>
                <a:ea typeface="Exo"/>
                <a:cs typeface="Exo"/>
                <a:sym typeface="Exo"/>
              </a:rPr>
              <a:t>The motor has two wires: one for </a:t>
            </a:r>
            <a:r>
              <a:rPr b="1" i="0" lang="en" sz="1550" u="none" cap="none" strike="noStrike">
                <a:solidFill>
                  <a:schemeClr val="lt1"/>
                </a:solidFill>
                <a:latin typeface="Exo"/>
                <a:ea typeface="Exo"/>
                <a:cs typeface="Exo"/>
                <a:sym typeface="Exo"/>
              </a:rPr>
              <a:t>positive</a:t>
            </a:r>
            <a:r>
              <a:rPr b="0" i="0" lang="en" sz="1550" u="none" cap="none" strike="noStrike">
                <a:solidFill>
                  <a:schemeClr val="lt1"/>
                </a:solidFill>
                <a:latin typeface="Exo"/>
                <a:ea typeface="Exo"/>
                <a:cs typeface="Exo"/>
                <a:sym typeface="Exo"/>
              </a:rPr>
              <a:t> and one for </a:t>
            </a:r>
            <a:r>
              <a:rPr b="1" i="0" lang="en" sz="1550" u="none" cap="none" strike="noStrike">
                <a:solidFill>
                  <a:schemeClr val="lt1"/>
                </a:solidFill>
                <a:latin typeface="Exo"/>
                <a:ea typeface="Exo"/>
                <a:cs typeface="Exo"/>
                <a:sym typeface="Exo"/>
              </a:rPr>
              <a:t>negative</a:t>
            </a:r>
            <a:r>
              <a:rPr b="0" i="0" lang="en" sz="1550" u="none" cap="none" strike="noStrike">
                <a:solidFill>
                  <a:schemeClr val="lt1"/>
                </a:solidFill>
                <a:latin typeface="Exo"/>
                <a:ea typeface="Exo"/>
                <a:cs typeface="Exo"/>
                <a:sym typeface="Exo"/>
              </a:rPr>
              <a:t>.</a:t>
            </a:r>
            <a:endParaRPr b="0" i="0" sz="155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50"/>
              <a:buFont typeface="Arial"/>
              <a:buNone/>
            </a:pPr>
            <a:r>
              <a:rPr b="0" i="0" lang="en" sz="1550" u="none" cap="none" strike="noStrike">
                <a:solidFill>
                  <a:schemeClr val="lt1"/>
                </a:solidFill>
                <a:latin typeface="Exo"/>
                <a:ea typeface="Exo"/>
                <a:cs typeface="Exo"/>
                <a:sym typeface="Exo"/>
              </a:rPr>
              <a:t>Sometimes, depending on how the motor is made, it might spin the wrong way (forward when it should go backward, or the other way around). </a:t>
            </a:r>
            <a:endParaRPr b="0" i="0" sz="155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50"/>
              <a:buFont typeface="Arial"/>
              <a:buNone/>
            </a:pPr>
            <a:r>
              <a:rPr b="1" i="1" lang="en" sz="1550" u="none" cap="none" strike="noStrike">
                <a:solidFill>
                  <a:schemeClr val="lt1"/>
                </a:solidFill>
                <a:latin typeface="Exo"/>
                <a:ea typeface="Exo"/>
                <a:cs typeface="Exo"/>
                <a:sym typeface="Exo"/>
              </a:rPr>
              <a:t>Easy fix:</a:t>
            </a:r>
            <a:r>
              <a:rPr b="0" i="1" lang="en" sz="1550" u="none" cap="none" strike="noStrike">
                <a:solidFill>
                  <a:schemeClr val="lt1"/>
                </a:solidFill>
                <a:latin typeface="Exo"/>
                <a:ea typeface="Exo"/>
                <a:cs typeface="Exo"/>
                <a:sym typeface="Exo"/>
              </a:rPr>
              <a:t> Just </a:t>
            </a:r>
            <a:r>
              <a:rPr b="1" i="1" lang="en" sz="1550" u="none" cap="none" strike="noStrike">
                <a:solidFill>
                  <a:schemeClr val="lt1"/>
                </a:solidFill>
                <a:latin typeface="Exo"/>
                <a:ea typeface="Exo"/>
                <a:cs typeface="Exo"/>
                <a:sym typeface="Exo"/>
              </a:rPr>
              <a:t>swap the two motor wires</a:t>
            </a:r>
            <a:r>
              <a:rPr b="0" i="1" lang="en" sz="1550" u="none" cap="none" strike="noStrike">
                <a:solidFill>
                  <a:schemeClr val="lt1"/>
                </a:solidFill>
                <a:latin typeface="Exo"/>
                <a:ea typeface="Exo"/>
                <a:cs typeface="Exo"/>
                <a:sym typeface="Exo"/>
              </a:rPr>
              <a:t> to change the direction.</a:t>
            </a:r>
            <a:endParaRPr b="0" i="1" sz="155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chemeClr val="dk1"/>
              </a:buClr>
              <a:buSzPts val="1100"/>
              <a:buFont typeface="Arial"/>
              <a:buNone/>
            </a:pPr>
            <a:r>
              <a:rPr b="1" i="0" lang="en" sz="1550" u="none" cap="none" strike="noStrike">
                <a:solidFill>
                  <a:schemeClr val="lt1"/>
                </a:solidFill>
                <a:latin typeface="Exo"/>
                <a:ea typeface="Exo"/>
                <a:cs typeface="Exo"/>
                <a:sym typeface="Exo"/>
              </a:rPr>
              <a:t>Wires to Add:</a:t>
            </a:r>
            <a:endParaRPr b="1" i="0" sz="1550" u="none" cap="none" strike="noStrike">
              <a:solidFill>
                <a:schemeClr val="lt1"/>
              </a:solidFill>
              <a:latin typeface="Exo"/>
              <a:ea typeface="Exo"/>
              <a:cs typeface="Exo"/>
              <a:sym typeface="Exo"/>
            </a:endParaRPr>
          </a:p>
          <a:p>
            <a:pPr indent="-327025" lvl="0" marL="457200" marR="0" rtl="0" algn="l">
              <a:lnSpc>
                <a:spcPct val="115000"/>
              </a:lnSpc>
              <a:spcBef>
                <a:spcPts val="1200"/>
              </a:spcBef>
              <a:spcAft>
                <a:spcPts val="0"/>
              </a:spcAft>
              <a:buClr>
                <a:schemeClr val="lt1"/>
              </a:buClr>
              <a:buSzPts val="1550"/>
              <a:buFont typeface="Arial"/>
              <a:buChar char="●"/>
            </a:pPr>
            <a:r>
              <a:rPr b="1" i="0" lang="en" sz="1550" u="none" cap="none" strike="noStrike">
                <a:solidFill>
                  <a:schemeClr val="lt1"/>
                </a:solidFill>
                <a:latin typeface="Exo"/>
                <a:ea typeface="Exo"/>
                <a:cs typeface="Exo"/>
                <a:sym typeface="Exo"/>
              </a:rPr>
              <a:t>10-inch brown wire</a:t>
            </a:r>
            <a:r>
              <a:rPr b="0" i="0" lang="en" sz="1550" u="none" cap="none" strike="noStrike">
                <a:solidFill>
                  <a:schemeClr val="lt1"/>
                </a:solidFill>
                <a:latin typeface="Exo"/>
                <a:ea typeface="Exo"/>
                <a:cs typeface="Exo"/>
                <a:sym typeface="Exo"/>
              </a:rPr>
              <a:t> from </a:t>
            </a:r>
            <a:r>
              <a:rPr b="1" i="0" lang="en" sz="1550" u="none" cap="none" strike="noStrike">
                <a:solidFill>
                  <a:schemeClr val="lt1"/>
                </a:solidFill>
                <a:latin typeface="Exo"/>
                <a:ea typeface="Exo"/>
                <a:cs typeface="Exo"/>
                <a:sym typeface="Exo"/>
              </a:rPr>
              <a:t>Forward Relay Pin 87</a:t>
            </a:r>
            <a:r>
              <a:rPr b="0" i="0" lang="en" sz="1550" u="none" cap="none" strike="noStrike">
                <a:solidFill>
                  <a:schemeClr val="lt1"/>
                </a:solidFill>
                <a:latin typeface="Exo"/>
                <a:ea typeface="Exo"/>
                <a:cs typeface="Exo"/>
                <a:sym typeface="Exo"/>
              </a:rPr>
              <a:t> to the </a:t>
            </a:r>
            <a:r>
              <a:rPr b="1" i="0" lang="en" sz="1550" u="none" cap="none" strike="noStrike">
                <a:solidFill>
                  <a:schemeClr val="lt1"/>
                </a:solidFill>
                <a:latin typeface="Exo"/>
                <a:ea typeface="Exo"/>
                <a:cs typeface="Exo"/>
                <a:sym typeface="Exo"/>
              </a:rPr>
              <a:t>positive side of the motor</a:t>
            </a:r>
            <a:endParaRPr b="1" i="0" sz="1550" u="none" cap="none" strike="noStrike">
              <a:solidFill>
                <a:schemeClr val="lt1"/>
              </a:solidFill>
              <a:latin typeface="Exo"/>
              <a:ea typeface="Exo"/>
              <a:cs typeface="Exo"/>
              <a:sym typeface="Exo"/>
            </a:endParaRPr>
          </a:p>
          <a:p>
            <a:pPr indent="-327025" lvl="0" marL="457200" marR="0" rtl="0" algn="l">
              <a:lnSpc>
                <a:spcPct val="115000"/>
              </a:lnSpc>
              <a:spcBef>
                <a:spcPts val="0"/>
              </a:spcBef>
              <a:spcAft>
                <a:spcPts val="0"/>
              </a:spcAft>
              <a:buClr>
                <a:schemeClr val="lt1"/>
              </a:buClr>
              <a:buSzPts val="1550"/>
              <a:buFont typeface="Arial"/>
              <a:buChar char="●"/>
            </a:pPr>
            <a:r>
              <a:rPr b="1" i="0" lang="en" sz="1550" u="none" cap="none" strike="noStrike">
                <a:solidFill>
                  <a:schemeClr val="lt1"/>
                </a:solidFill>
                <a:latin typeface="Exo"/>
                <a:ea typeface="Exo"/>
                <a:cs typeface="Exo"/>
                <a:sym typeface="Exo"/>
              </a:rPr>
              <a:t>10-inch brown wire</a:t>
            </a:r>
            <a:r>
              <a:rPr b="0" i="0" lang="en" sz="1550" u="none" cap="none" strike="noStrike">
                <a:solidFill>
                  <a:schemeClr val="lt1"/>
                </a:solidFill>
                <a:latin typeface="Exo"/>
                <a:ea typeface="Exo"/>
                <a:cs typeface="Exo"/>
                <a:sym typeface="Exo"/>
              </a:rPr>
              <a:t> from </a:t>
            </a:r>
            <a:r>
              <a:rPr b="1" i="0" lang="en" sz="1550" u="none" cap="none" strike="noStrike">
                <a:solidFill>
                  <a:schemeClr val="lt1"/>
                </a:solidFill>
                <a:latin typeface="Exo"/>
                <a:ea typeface="Exo"/>
                <a:cs typeface="Exo"/>
                <a:sym typeface="Exo"/>
              </a:rPr>
              <a:t>Reverse Relay Pin 87</a:t>
            </a:r>
            <a:r>
              <a:rPr b="0" i="0" lang="en" sz="1550" u="none" cap="none" strike="noStrike">
                <a:solidFill>
                  <a:schemeClr val="lt1"/>
                </a:solidFill>
                <a:latin typeface="Exo"/>
                <a:ea typeface="Exo"/>
                <a:cs typeface="Exo"/>
                <a:sym typeface="Exo"/>
              </a:rPr>
              <a:t> to the </a:t>
            </a:r>
            <a:r>
              <a:rPr b="1" i="0" lang="en" sz="1550" u="none" cap="none" strike="noStrike">
                <a:solidFill>
                  <a:schemeClr val="lt1"/>
                </a:solidFill>
                <a:latin typeface="Exo"/>
                <a:ea typeface="Exo"/>
                <a:cs typeface="Exo"/>
                <a:sym typeface="Exo"/>
              </a:rPr>
              <a:t>negative side of the motor</a:t>
            </a:r>
            <a:endParaRPr b="1" i="0" sz="1550" u="none" cap="none" strike="noStrike">
              <a:solidFill>
                <a:schemeClr val="lt1"/>
              </a:solidFill>
              <a:latin typeface="Exo"/>
              <a:ea typeface="Exo"/>
              <a:cs typeface="Exo"/>
              <a:sym typeface="Exo"/>
            </a:endParaRPr>
          </a:p>
        </p:txBody>
      </p:sp>
      <p:pic>
        <p:nvPicPr>
          <p:cNvPr id="422" name="Google Shape;422;p49"/>
          <p:cNvPicPr preferRelativeResize="0"/>
          <p:nvPr/>
        </p:nvPicPr>
        <p:blipFill rotWithShape="1">
          <a:blip r:embed="rId3">
            <a:alphaModFix/>
          </a:blip>
          <a:srcRect b="0" l="0" r="0" t="0"/>
          <a:stretch/>
        </p:blipFill>
        <p:spPr>
          <a:xfrm>
            <a:off x="5768900" y="316800"/>
            <a:ext cx="2984375" cy="2194043"/>
          </a:xfrm>
          <a:prstGeom prst="rect">
            <a:avLst/>
          </a:prstGeom>
          <a:noFill/>
          <a:ln>
            <a:noFill/>
          </a:ln>
        </p:spPr>
      </p:pic>
      <p:pic>
        <p:nvPicPr>
          <p:cNvPr id="423" name="Google Shape;423;p49"/>
          <p:cNvPicPr preferRelativeResize="0"/>
          <p:nvPr/>
        </p:nvPicPr>
        <p:blipFill rotWithShape="1">
          <a:blip r:embed="rId4">
            <a:alphaModFix/>
          </a:blip>
          <a:srcRect b="0" l="0" r="0" t="0"/>
          <a:stretch/>
        </p:blipFill>
        <p:spPr>
          <a:xfrm>
            <a:off x="5768897" y="2605900"/>
            <a:ext cx="2984367" cy="2201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5"/>
          <p:cNvSpPr txBox="1"/>
          <p:nvPr/>
        </p:nvSpPr>
        <p:spPr>
          <a:xfrm>
            <a:off x="331200" y="194400"/>
            <a:ext cx="4240800" cy="475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COMPONENTS LIST:</a:t>
            </a:r>
            <a:endParaRPr b="1" i="0" sz="2000" u="none" cap="none" strike="noStrike">
              <a:solidFill>
                <a:schemeClr val="lt1"/>
              </a:solidFill>
              <a:latin typeface="Exo"/>
              <a:ea typeface="Exo"/>
              <a:cs typeface="Exo"/>
              <a:sym typeface="Exo"/>
            </a:endParaRPr>
          </a:p>
          <a:p>
            <a:pPr indent="-342900" lvl="0" marL="457200" marR="0" rtl="0" algn="l">
              <a:lnSpc>
                <a:spcPct val="115000"/>
              </a:lnSpc>
              <a:spcBef>
                <a:spcPts val="100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Mounting Panel (A)</a:t>
            </a:r>
            <a:endParaRPr b="0" i="0" sz="1800" u="none" cap="none" strike="noStrike">
              <a:solidFill>
                <a:schemeClr val="lt1"/>
              </a:solidFill>
              <a:latin typeface="Exo"/>
              <a:ea typeface="Exo"/>
              <a:cs typeface="Exo"/>
              <a:sym typeface="Exo"/>
            </a:endParaRPr>
          </a:p>
          <a:p>
            <a:pPr indent="-342900" lvl="1" marL="9144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Dimensions: l4” x 10” x 3/16” Top View: Large hole is in Upper Right</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Relay Lab Hardware Kit (SVI-ID: HK-RLK) (B)</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4x Relays (C)</a:t>
            </a:r>
            <a:endParaRPr b="0" i="0" sz="1800" u="none" cap="none" strike="noStrike">
              <a:solidFill>
                <a:schemeClr val="lt1"/>
              </a:solidFill>
              <a:latin typeface="Exo"/>
              <a:ea typeface="Exo"/>
              <a:cs typeface="Exo"/>
              <a:sym typeface="Exo"/>
            </a:endParaRPr>
          </a:p>
          <a:p>
            <a:pPr indent="-342900" lvl="1" marL="9144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Single Pole Double Throw</a:t>
            </a:r>
            <a:endParaRPr b="0" i="0" sz="1800" u="none" cap="none" strike="noStrike">
              <a:solidFill>
                <a:schemeClr val="lt1"/>
              </a:solidFill>
              <a:latin typeface="Exo"/>
              <a:ea typeface="Exo"/>
              <a:cs typeface="Exo"/>
              <a:sym typeface="Exo"/>
            </a:endParaRPr>
          </a:p>
          <a:p>
            <a:pPr indent="-342900" lvl="1" marL="9144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Equivalent vehicle relays: 	Key, Charge, Forward, Reverse</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DC Motor (D)</a:t>
            </a:r>
            <a:endParaRPr b="0" i="0" sz="1800" u="none" cap="none" strike="noStrike">
              <a:solidFill>
                <a:schemeClr val="lt1"/>
              </a:solidFill>
              <a:latin typeface="Exo"/>
              <a:ea typeface="Exo"/>
              <a:cs typeface="Exo"/>
              <a:sym typeface="Exo"/>
            </a:endParaRPr>
          </a:p>
          <a:p>
            <a:pPr indent="-342900" lvl="1" marL="9144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Output shaft with built in gear reduction</a:t>
            </a:r>
            <a:endParaRPr b="0" i="0" sz="18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00000"/>
              </a:lnSpc>
              <a:spcBef>
                <a:spcPts val="100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80" name="Google Shape;80;p5"/>
          <p:cNvPicPr preferRelativeResize="0"/>
          <p:nvPr/>
        </p:nvPicPr>
        <p:blipFill rotWithShape="1">
          <a:blip r:embed="rId3">
            <a:alphaModFix/>
          </a:blip>
          <a:srcRect b="0" l="0" r="0" t="0"/>
          <a:stretch/>
        </p:blipFill>
        <p:spPr>
          <a:xfrm>
            <a:off x="4572000" y="251300"/>
            <a:ext cx="2147425" cy="1605375"/>
          </a:xfrm>
          <a:prstGeom prst="rect">
            <a:avLst/>
          </a:prstGeom>
          <a:noFill/>
          <a:ln>
            <a:noFill/>
          </a:ln>
        </p:spPr>
      </p:pic>
      <p:pic>
        <p:nvPicPr>
          <p:cNvPr id="81" name="Google Shape;81;p5"/>
          <p:cNvPicPr preferRelativeResize="0"/>
          <p:nvPr/>
        </p:nvPicPr>
        <p:blipFill rotWithShape="1">
          <a:blip r:embed="rId4">
            <a:alphaModFix/>
          </a:blip>
          <a:srcRect b="0" l="0" r="0" t="0"/>
          <a:stretch/>
        </p:blipFill>
        <p:spPr>
          <a:xfrm>
            <a:off x="6719425" y="1147689"/>
            <a:ext cx="2112875" cy="1672686"/>
          </a:xfrm>
          <a:prstGeom prst="rect">
            <a:avLst/>
          </a:prstGeom>
          <a:noFill/>
          <a:ln>
            <a:noFill/>
          </a:ln>
        </p:spPr>
      </p:pic>
      <p:pic>
        <p:nvPicPr>
          <p:cNvPr id="82" name="Google Shape;82;p5"/>
          <p:cNvPicPr preferRelativeResize="0"/>
          <p:nvPr/>
        </p:nvPicPr>
        <p:blipFill rotWithShape="1">
          <a:blip r:embed="rId5">
            <a:alphaModFix/>
          </a:blip>
          <a:srcRect b="0" l="0" r="0" t="0"/>
          <a:stretch/>
        </p:blipFill>
        <p:spPr>
          <a:xfrm>
            <a:off x="4677051" y="2492600"/>
            <a:ext cx="2043582" cy="1672675"/>
          </a:xfrm>
          <a:prstGeom prst="rect">
            <a:avLst/>
          </a:prstGeom>
          <a:noFill/>
          <a:ln>
            <a:noFill/>
          </a:ln>
        </p:spPr>
      </p:pic>
      <p:pic>
        <p:nvPicPr>
          <p:cNvPr id="83" name="Google Shape;83;p5"/>
          <p:cNvPicPr preferRelativeResize="0"/>
          <p:nvPr/>
        </p:nvPicPr>
        <p:blipFill rotWithShape="1">
          <a:blip r:embed="rId6">
            <a:alphaModFix/>
          </a:blip>
          <a:srcRect b="0" l="0" r="0" t="0"/>
          <a:stretch/>
        </p:blipFill>
        <p:spPr>
          <a:xfrm>
            <a:off x="6719425" y="3337369"/>
            <a:ext cx="2112875" cy="1564357"/>
          </a:xfrm>
          <a:prstGeom prst="rect">
            <a:avLst/>
          </a:prstGeom>
          <a:noFill/>
          <a:ln>
            <a:noFill/>
          </a:ln>
        </p:spPr>
      </p:pic>
      <p:sp>
        <p:nvSpPr>
          <p:cNvPr id="84" name="Google Shape;84;p5"/>
          <p:cNvSpPr txBox="1"/>
          <p:nvPr/>
        </p:nvSpPr>
        <p:spPr>
          <a:xfrm>
            <a:off x="6378875" y="251300"/>
            <a:ext cx="323100" cy="3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A</a:t>
            </a:r>
            <a:endParaRPr b="1" i="0" sz="2000" u="none" cap="none" strike="noStrike">
              <a:solidFill>
                <a:srgbClr val="FF0000"/>
              </a:solidFill>
              <a:latin typeface="Exo"/>
              <a:ea typeface="Exo"/>
              <a:cs typeface="Exo"/>
              <a:sym typeface="Exo"/>
            </a:endParaRPr>
          </a:p>
        </p:txBody>
      </p:sp>
      <p:sp>
        <p:nvSpPr>
          <p:cNvPr id="85" name="Google Shape;85;p5"/>
          <p:cNvSpPr txBox="1"/>
          <p:nvPr/>
        </p:nvSpPr>
        <p:spPr>
          <a:xfrm>
            <a:off x="8374200" y="1147700"/>
            <a:ext cx="458100" cy="44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B</a:t>
            </a:r>
            <a:endParaRPr b="1" i="0" sz="2000" u="none" cap="none" strike="noStrike">
              <a:solidFill>
                <a:srgbClr val="FF0000"/>
              </a:solidFill>
              <a:latin typeface="Exo"/>
              <a:ea typeface="Exo"/>
              <a:cs typeface="Exo"/>
              <a:sym typeface="Exo"/>
            </a:endParaRPr>
          </a:p>
        </p:txBody>
      </p:sp>
      <p:sp>
        <p:nvSpPr>
          <p:cNvPr id="86" name="Google Shape;86;p5"/>
          <p:cNvSpPr txBox="1"/>
          <p:nvPr/>
        </p:nvSpPr>
        <p:spPr>
          <a:xfrm>
            <a:off x="6244025" y="2492588"/>
            <a:ext cx="458100" cy="44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C</a:t>
            </a:r>
            <a:endParaRPr b="1" i="0" sz="2000" u="none" cap="none" strike="noStrike">
              <a:solidFill>
                <a:srgbClr val="FF0000"/>
              </a:solidFill>
              <a:latin typeface="Exo"/>
              <a:ea typeface="Exo"/>
              <a:cs typeface="Exo"/>
              <a:sym typeface="Exo"/>
            </a:endParaRPr>
          </a:p>
        </p:txBody>
      </p:sp>
      <p:sp>
        <p:nvSpPr>
          <p:cNvPr id="87" name="Google Shape;87;p5"/>
          <p:cNvSpPr txBox="1"/>
          <p:nvPr/>
        </p:nvSpPr>
        <p:spPr>
          <a:xfrm>
            <a:off x="8374200" y="3337375"/>
            <a:ext cx="458100" cy="44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D</a:t>
            </a:r>
            <a:endParaRPr b="1" i="0" sz="2000" u="none" cap="none" strike="noStrike">
              <a:solidFill>
                <a:srgbClr val="FF0000"/>
              </a:solidFill>
              <a:latin typeface="Exo"/>
              <a:ea typeface="Exo"/>
              <a:cs typeface="Exo"/>
              <a:sym typeface="Ex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0"/>
          <p:cNvSpPr txBox="1"/>
          <p:nvPr/>
        </p:nvSpPr>
        <p:spPr>
          <a:xfrm>
            <a:off x="331150" y="251300"/>
            <a:ext cx="40866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ON/OFF/ON TOGGLE SWITCH:</a:t>
            </a:r>
            <a:endParaRPr b="1" i="0" sz="20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This switch controls which way the </a:t>
            </a:r>
            <a:r>
              <a:rPr b="1" i="0" lang="en" sz="1600" u="none" cap="none" strike="noStrike">
                <a:solidFill>
                  <a:schemeClr val="lt1"/>
                </a:solidFill>
                <a:latin typeface="Exo"/>
                <a:ea typeface="Exo"/>
                <a:cs typeface="Exo"/>
                <a:sym typeface="Exo"/>
              </a:rPr>
              <a:t>motor spins</a:t>
            </a:r>
            <a:r>
              <a:rPr b="0" i="0" lang="en" sz="1600" u="none" cap="none" strike="noStrike">
                <a:solidFill>
                  <a:schemeClr val="lt1"/>
                </a:solidFill>
                <a:latin typeface="Exo"/>
                <a:ea typeface="Exo"/>
                <a:cs typeface="Exo"/>
                <a:sym typeface="Exo"/>
              </a:rPr>
              <a:t> by turning on either the </a:t>
            </a:r>
            <a:r>
              <a:rPr b="1" i="0" lang="en" sz="1600" u="none" cap="none" strike="noStrike">
                <a:solidFill>
                  <a:schemeClr val="lt1"/>
                </a:solidFill>
                <a:latin typeface="Exo"/>
                <a:ea typeface="Exo"/>
                <a:cs typeface="Exo"/>
                <a:sym typeface="Exo"/>
              </a:rPr>
              <a:t>Forward</a:t>
            </a:r>
            <a:r>
              <a:rPr b="0" i="0" lang="en" sz="1600" u="none" cap="none" strike="noStrike">
                <a:solidFill>
                  <a:schemeClr val="lt1"/>
                </a:solidFill>
                <a:latin typeface="Exo"/>
                <a:ea typeface="Exo"/>
                <a:cs typeface="Exo"/>
                <a:sym typeface="Exo"/>
              </a:rPr>
              <a:t> or </a:t>
            </a:r>
            <a:r>
              <a:rPr b="1" i="0" lang="en" sz="1600" u="none" cap="none" strike="noStrike">
                <a:solidFill>
                  <a:schemeClr val="lt1"/>
                </a:solidFill>
                <a:latin typeface="Exo"/>
                <a:ea typeface="Exo"/>
                <a:cs typeface="Exo"/>
                <a:sym typeface="Exo"/>
              </a:rPr>
              <a:t>Reverse Relay</a:t>
            </a:r>
            <a:r>
              <a:rPr b="0" i="0" lang="en" sz="1600" u="none" cap="none" strike="noStrike">
                <a:solidFill>
                  <a:schemeClr val="lt1"/>
                </a:solidFill>
                <a:latin typeface="Exo"/>
                <a:ea typeface="Exo"/>
                <a:cs typeface="Exo"/>
                <a:sym typeface="Exo"/>
              </a:rPr>
              <a:t>. When you flip the switch, it </a:t>
            </a:r>
            <a:r>
              <a:rPr b="1" i="0" lang="en" sz="1600" u="none" cap="none" strike="noStrike">
                <a:solidFill>
                  <a:schemeClr val="lt1"/>
                </a:solidFill>
                <a:latin typeface="Exo"/>
                <a:ea typeface="Exo"/>
                <a:cs typeface="Exo"/>
                <a:sym typeface="Exo"/>
              </a:rPr>
              <a:t>connects to ground</a:t>
            </a:r>
            <a:r>
              <a:rPr b="0" i="0" lang="en" sz="1600" u="none" cap="none" strike="noStrike">
                <a:solidFill>
                  <a:schemeClr val="lt1"/>
                </a:solidFill>
                <a:latin typeface="Exo"/>
                <a:ea typeface="Exo"/>
                <a:cs typeface="Exo"/>
                <a:sym typeface="Exo"/>
              </a:rPr>
              <a:t>, which </a:t>
            </a:r>
            <a:r>
              <a:rPr b="1" i="0" lang="en" sz="1600" u="none" cap="none" strike="noStrike">
                <a:solidFill>
                  <a:schemeClr val="lt1"/>
                </a:solidFill>
                <a:latin typeface="Exo"/>
                <a:ea typeface="Exo"/>
                <a:cs typeface="Exo"/>
                <a:sym typeface="Exo"/>
              </a:rPr>
              <a:t>activates the relay</a:t>
            </a:r>
            <a:r>
              <a:rPr b="0" i="0" lang="en" sz="1600" u="none" cap="none" strike="noStrike">
                <a:solidFill>
                  <a:schemeClr val="lt1"/>
                </a:solidFill>
                <a:latin typeface="Exo"/>
                <a:ea typeface="Exo"/>
                <a:cs typeface="Exo"/>
                <a:sym typeface="Exo"/>
              </a:rPr>
              <a:t> and controls the motor’s direction.</a:t>
            </a:r>
            <a:endParaRPr b="0" i="0" sz="16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600"/>
              <a:buFont typeface="Arial"/>
              <a:buNone/>
            </a:pPr>
            <a:br>
              <a:rPr b="0" i="0" lang="en" sz="1600" u="none" cap="none" strike="noStrike">
                <a:solidFill>
                  <a:schemeClr val="lt1"/>
                </a:solidFill>
                <a:latin typeface="Exo"/>
                <a:ea typeface="Exo"/>
                <a:cs typeface="Exo"/>
                <a:sym typeface="Exo"/>
              </a:rPr>
            </a:br>
            <a:r>
              <a:rPr b="1" i="0" lang="en" sz="1600" u="none" cap="none" strike="noStrike">
                <a:solidFill>
                  <a:schemeClr val="lt1"/>
                </a:solidFill>
                <a:latin typeface="Exo"/>
                <a:ea typeface="Exo"/>
                <a:cs typeface="Exo"/>
                <a:sym typeface="Exo"/>
              </a:rPr>
              <a:t>Wire to Add:</a:t>
            </a:r>
            <a:endParaRPr b="1" i="0" sz="1600" u="none" cap="none" strike="noStrike">
              <a:solidFill>
                <a:schemeClr val="lt1"/>
              </a:solidFill>
              <a:latin typeface="Exo"/>
              <a:ea typeface="Exo"/>
              <a:cs typeface="Exo"/>
              <a:sym typeface="Exo"/>
            </a:endParaRPr>
          </a:p>
          <a:p>
            <a:pPr indent="-330200" lvl="0" marL="457200" marR="0" rtl="0" algn="l">
              <a:lnSpc>
                <a:spcPct val="115000"/>
              </a:lnSpc>
              <a:spcBef>
                <a:spcPts val="1200"/>
              </a:spcBef>
              <a:spcAft>
                <a:spcPts val="0"/>
              </a:spcAft>
              <a:buClr>
                <a:schemeClr val="lt1"/>
              </a:buClr>
              <a:buSzPts val="1600"/>
              <a:buFont typeface="Arial"/>
              <a:buChar char="●"/>
            </a:pPr>
            <a:r>
              <a:rPr b="1" i="0" lang="en" sz="1600" u="none" cap="none" strike="noStrike">
                <a:solidFill>
                  <a:schemeClr val="lt1"/>
                </a:solidFill>
                <a:latin typeface="Exo"/>
                <a:ea typeface="Exo"/>
                <a:cs typeface="Exo"/>
                <a:sym typeface="Exo"/>
              </a:rPr>
              <a:t>9-inch black wire</a:t>
            </a:r>
            <a:r>
              <a:rPr b="0" i="0" lang="en" sz="1600" u="none" cap="none" strike="noStrike">
                <a:solidFill>
                  <a:schemeClr val="lt1"/>
                </a:solidFill>
                <a:latin typeface="Exo"/>
                <a:ea typeface="Exo"/>
                <a:cs typeface="Exo"/>
                <a:sym typeface="Exo"/>
              </a:rPr>
              <a:t> with a </a:t>
            </a:r>
            <a:r>
              <a:rPr b="1" i="0" lang="en" sz="1600" u="none" cap="none" strike="noStrike">
                <a:solidFill>
                  <a:schemeClr val="lt1"/>
                </a:solidFill>
                <a:latin typeface="Exo"/>
                <a:ea typeface="Exo"/>
                <a:cs typeface="Exo"/>
                <a:sym typeface="Exo"/>
              </a:rPr>
              <a:t>chained 4-inch piece</a:t>
            </a:r>
            <a:r>
              <a:rPr b="0" i="0" lang="en" sz="1600" u="none" cap="none" strike="noStrike">
                <a:solidFill>
                  <a:schemeClr val="lt1"/>
                </a:solidFill>
                <a:latin typeface="Exo"/>
                <a:ea typeface="Exo"/>
                <a:cs typeface="Exo"/>
                <a:sym typeface="Exo"/>
              </a:rPr>
              <a:t> from </a:t>
            </a:r>
            <a:r>
              <a:rPr b="1" i="0" lang="en" sz="1600" u="none" cap="none" strike="noStrike">
                <a:solidFill>
                  <a:schemeClr val="lt1"/>
                </a:solidFill>
                <a:latin typeface="Exo"/>
                <a:ea typeface="Exo"/>
                <a:cs typeface="Exo"/>
                <a:sym typeface="Exo"/>
              </a:rPr>
              <a:t>Pins 2 &amp; 5</a:t>
            </a:r>
            <a:r>
              <a:rPr b="0" i="0" lang="en" sz="1600" u="none" cap="none" strike="noStrike">
                <a:solidFill>
                  <a:schemeClr val="lt1"/>
                </a:solidFill>
                <a:latin typeface="Exo"/>
                <a:ea typeface="Exo"/>
                <a:cs typeface="Exo"/>
                <a:sym typeface="Exo"/>
              </a:rPr>
              <a:t> on the toggle switch to the </a:t>
            </a:r>
            <a:r>
              <a:rPr b="1" i="0" lang="en" sz="1600" u="none" cap="none" strike="noStrike">
                <a:solidFill>
                  <a:schemeClr val="lt1"/>
                </a:solidFill>
                <a:latin typeface="Exo"/>
                <a:ea typeface="Exo"/>
                <a:cs typeface="Exo"/>
                <a:sym typeface="Exo"/>
              </a:rPr>
              <a:t>Ground Post</a:t>
            </a:r>
            <a:endParaRPr b="1" i="0" sz="23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120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p:txBody>
      </p:sp>
      <p:pic>
        <p:nvPicPr>
          <p:cNvPr id="429" name="Google Shape;429;p50"/>
          <p:cNvPicPr preferRelativeResize="0"/>
          <p:nvPr/>
        </p:nvPicPr>
        <p:blipFill rotWithShape="1">
          <a:blip r:embed="rId3">
            <a:alphaModFix/>
          </a:blip>
          <a:srcRect b="0" l="0" r="0" t="0"/>
          <a:stretch/>
        </p:blipFill>
        <p:spPr>
          <a:xfrm>
            <a:off x="5016675" y="1206313"/>
            <a:ext cx="3675600" cy="27308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1"/>
          <p:cNvSpPr txBox="1"/>
          <p:nvPr/>
        </p:nvSpPr>
        <p:spPr>
          <a:xfrm>
            <a:off x="331150" y="251300"/>
            <a:ext cx="83847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BATTERY LEADS:</a:t>
            </a:r>
            <a:endParaRPr b="1" i="0" sz="20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400"/>
              <a:buFont typeface="Arial"/>
              <a:buNone/>
            </a:pPr>
            <a:r>
              <a:rPr b="0" i="0" lang="en" sz="1400" u="none" cap="none" strike="noStrike">
                <a:solidFill>
                  <a:schemeClr val="lt1"/>
                </a:solidFill>
                <a:latin typeface="Exo"/>
                <a:ea typeface="Exo"/>
                <a:cs typeface="Exo"/>
                <a:sym typeface="Exo"/>
              </a:rPr>
              <a:t>Now that the panel is wired, the last step is to </a:t>
            </a:r>
            <a:r>
              <a:rPr b="1" i="0" lang="en" sz="1400" u="none" cap="none" strike="noStrike">
                <a:solidFill>
                  <a:schemeClr val="lt1"/>
                </a:solidFill>
                <a:latin typeface="Exo"/>
                <a:ea typeface="Exo"/>
                <a:cs typeface="Exo"/>
                <a:sym typeface="Exo"/>
              </a:rPr>
              <a:t>connect the battery</a:t>
            </a:r>
            <a:r>
              <a:rPr b="0" i="0" lang="en" sz="1400" u="none" cap="none" strike="noStrike">
                <a:solidFill>
                  <a:schemeClr val="lt1"/>
                </a:solidFill>
                <a:latin typeface="Exo"/>
                <a:ea typeface="Exo"/>
                <a:cs typeface="Exo"/>
                <a:sym typeface="Exo"/>
              </a:rPr>
              <a:t> for power. You can use the </a:t>
            </a:r>
            <a:r>
              <a:rPr b="1" i="0" lang="en" sz="1400" u="none" cap="none" strike="noStrike">
                <a:solidFill>
                  <a:schemeClr val="lt1"/>
                </a:solidFill>
                <a:latin typeface="Exo"/>
                <a:ea typeface="Exo"/>
                <a:cs typeface="Exo"/>
                <a:sym typeface="Exo"/>
              </a:rPr>
              <a:t>vehicle's auxiliary battery</a:t>
            </a:r>
            <a:r>
              <a:rPr b="0" i="0" lang="en" sz="1400" u="none" cap="none" strike="noStrike">
                <a:solidFill>
                  <a:schemeClr val="lt1"/>
                </a:solidFill>
                <a:latin typeface="Exo"/>
                <a:ea typeface="Exo"/>
                <a:cs typeface="Exo"/>
                <a:sym typeface="Exo"/>
              </a:rPr>
              <a:t>, or </a:t>
            </a:r>
            <a:r>
              <a:rPr b="1" i="0" lang="en" sz="1400" u="none" cap="none" strike="noStrike">
                <a:solidFill>
                  <a:schemeClr val="lt1"/>
                </a:solidFill>
                <a:latin typeface="Exo"/>
                <a:ea typeface="Exo"/>
                <a:cs typeface="Exo"/>
                <a:sym typeface="Exo"/>
              </a:rPr>
              <a:t>any 12-volt battery</a:t>
            </a:r>
            <a:r>
              <a:rPr b="0" i="0" lang="en" sz="1400" u="none" cap="none" strike="noStrike">
                <a:solidFill>
                  <a:schemeClr val="lt1"/>
                </a:solidFill>
                <a:latin typeface="Exo"/>
                <a:ea typeface="Exo"/>
                <a:cs typeface="Exo"/>
                <a:sym typeface="Exo"/>
              </a:rPr>
              <a:t>.The </a:t>
            </a:r>
            <a:r>
              <a:rPr b="1" i="0" lang="en" sz="1400" u="none" cap="none" strike="noStrike">
                <a:solidFill>
                  <a:schemeClr val="lt1"/>
                </a:solidFill>
                <a:latin typeface="Exo"/>
                <a:ea typeface="Exo"/>
                <a:cs typeface="Exo"/>
                <a:sym typeface="Exo"/>
              </a:rPr>
              <a:t>positive side</a:t>
            </a:r>
            <a:r>
              <a:rPr b="0" i="0" lang="en" sz="1400" u="none" cap="none" strike="noStrike">
                <a:solidFill>
                  <a:schemeClr val="lt1"/>
                </a:solidFill>
                <a:latin typeface="Exo"/>
                <a:ea typeface="Exo"/>
                <a:cs typeface="Exo"/>
                <a:sym typeface="Exo"/>
              </a:rPr>
              <a:t> of the battery goes to the </a:t>
            </a:r>
            <a:r>
              <a:rPr b="1" i="0" lang="en" sz="1400" u="none" cap="none" strike="noStrike">
                <a:solidFill>
                  <a:schemeClr val="lt1"/>
                </a:solidFill>
                <a:latin typeface="Exo"/>
                <a:ea typeface="Exo"/>
                <a:cs typeface="Exo"/>
                <a:sym typeface="Exo"/>
              </a:rPr>
              <a:t>Red Toggle Switch</a:t>
            </a:r>
            <a:r>
              <a:rPr b="0" i="0" lang="en" sz="1400" u="none" cap="none" strike="noStrike">
                <a:solidFill>
                  <a:schemeClr val="lt1"/>
                </a:solidFill>
                <a:latin typeface="Exo"/>
                <a:ea typeface="Exo"/>
                <a:cs typeface="Exo"/>
                <a:sym typeface="Exo"/>
              </a:rPr>
              <a:t>. The </a:t>
            </a:r>
            <a:r>
              <a:rPr b="1" i="0" lang="en" sz="1400" u="none" cap="none" strike="noStrike">
                <a:solidFill>
                  <a:schemeClr val="lt1"/>
                </a:solidFill>
                <a:latin typeface="Exo"/>
                <a:ea typeface="Exo"/>
                <a:cs typeface="Exo"/>
                <a:sym typeface="Exo"/>
              </a:rPr>
              <a:t>negative side</a:t>
            </a:r>
            <a:r>
              <a:rPr b="0" i="0" lang="en" sz="1400" u="none" cap="none" strike="noStrike">
                <a:solidFill>
                  <a:schemeClr val="lt1"/>
                </a:solidFill>
                <a:latin typeface="Exo"/>
                <a:ea typeface="Exo"/>
                <a:cs typeface="Exo"/>
                <a:sym typeface="Exo"/>
              </a:rPr>
              <a:t> of the battery goes to the </a:t>
            </a:r>
            <a:r>
              <a:rPr b="1" i="0" lang="en" sz="1400" u="none" cap="none" strike="noStrike">
                <a:solidFill>
                  <a:schemeClr val="lt1"/>
                </a:solidFill>
                <a:latin typeface="Exo"/>
                <a:ea typeface="Exo"/>
                <a:cs typeface="Exo"/>
                <a:sym typeface="Exo"/>
              </a:rPr>
              <a:t>Ground Post</a:t>
            </a:r>
            <a:r>
              <a:rPr b="0" i="0" lang="en" sz="1400" u="none" cap="none" strike="noStrike">
                <a:solidFill>
                  <a:schemeClr val="lt1"/>
                </a:solidFill>
                <a:latin typeface="Exo"/>
                <a:ea typeface="Exo"/>
                <a:cs typeface="Exo"/>
                <a:sym typeface="Exo"/>
              </a:rPr>
              <a:t>.</a:t>
            </a:r>
            <a:endParaRPr b="0" i="0" sz="14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400"/>
              <a:buFont typeface="Arial"/>
              <a:buNone/>
            </a:pPr>
            <a:r>
              <a:rPr b="1" i="0" lang="en" sz="1400" u="none" cap="none" strike="noStrike">
                <a:solidFill>
                  <a:schemeClr val="lt1"/>
                </a:solidFill>
                <a:latin typeface="Exo"/>
                <a:ea typeface="Exo"/>
                <a:cs typeface="Exo"/>
                <a:sym typeface="Exo"/>
              </a:rPr>
              <a:t>How to Connect the Battery:</a:t>
            </a:r>
            <a:endParaRPr b="1" i="0" sz="1400" u="none" cap="none" strike="noStrike">
              <a:solidFill>
                <a:schemeClr val="lt1"/>
              </a:solidFill>
              <a:latin typeface="Exo"/>
              <a:ea typeface="Exo"/>
              <a:cs typeface="Exo"/>
              <a:sym typeface="Exo"/>
            </a:endParaRPr>
          </a:p>
          <a:p>
            <a:pPr indent="-317500" lvl="0" marL="457200" marR="0" rtl="0" algn="l">
              <a:lnSpc>
                <a:spcPct val="115000"/>
              </a:lnSpc>
              <a:spcBef>
                <a:spcPts val="1200"/>
              </a:spcBef>
              <a:spcAft>
                <a:spcPts val="0"/>
              </a:spcAft>
              <a:buClr>
                <a:schemeClr val="lt1"/>
              </a:buClr>
              <a:buSzPts val="1400"/>
              <a:buFont typeface="Arial"/>
              <a:buChar char="●"/>
            </a:pPr>
            <a:r>
              <a:rPr b="0" i="0" lang="en" sz="1400" u="none" cap="none" strike="noStrike">
                <a:solidFill>
                  <a:schemeClr val="lt1"/>
                </a:solidFill>
                <a:latin typeface="Exo"/>
                <a:ea typeface="Exo"/>
                <a:cs typeface="Exo"/>
                <a:sym typeface="Exo"/>
              </a:rPr>
              <a:t>Use the </a:t>
            </a:r>
            <a:r>
              <a:rPr b="1" i="0" lang="en" sz="1400" u="none" cap="none" strike="noStrike">
                <a:solidFill>
                  <a:schemeClr val="lt1"/>
                </a:solidFill>
                <a:latin typeface="Exo"/>
                <a:ea typeface="Exo"/>
                <a:cs typeface="Exo"/>
                <a:sym typeface="Exo"/>
              </a:rPr>
              <a:t>alligator clips</a:t>
            </a:r>
            <a:r>
              <a:rPr b="0" i="0" lang="en" sz="1400" u="none" cap="none" strike="noStrike">
                <a:solidFill>
                  <a:schemeClr val="lt1"/>
                </a:solidFill>
                <a:latin typeface="Exo"/>
                <a:ea typeface="Exo"/>
                <a:cs typeface="Exo"/>
                <a:sym typeface="Exo"/>
              </a:rPr>
              <a:t> to make wires long enough to reach the battery.</a:t>
            </a:r>
            <a:endParaRPr b="0" i="0" sz="1400" u="none" cap="none" strike="noStrike">
              <a:solidFill>
                <a:schemeClr val="lt1"/>
              </a:solidFill>
              <a:latin typeface="Exo"/>
              <a:ea typeface="Exo"/>
              <a:cs typeface="Exo"/>
              <a:sym typeface="Exo"/>
            </a:endParaRPr>
          </a:p>
          <a:p>
            <a:pPr indent="-317500" lvl="0" marL="457200" marR="0" rtl="0" algn="l">
              <a:lnSpc>
                <a:spcPct val="115000"/>
              </a:lnSpc>
              <a:spcBef>
                <a:spcPts val="0"/>
              </a:spcBef>
              <a:spcAft>
                <a:spcPts val="0"/>
              </a:spcAft>
              <a:buClr>
                <a:schemeClr val="lt1"/>
              </a:buClr>
              <a:buSzPts val="1400"/>
              <a:buFont typeface="Exo"/>
              <a:buChar char="●"/>
            </a:pPr>
            <a:r>
              <a:rPr b="0" i="0" lang="en" sz="1400" u="none" cap="none" strike="noStrike">
                <a:solidFill>
                  <a:schemeClr val="lt1"/>
                </a:solidFill>
                <a:latin typeface="Exo"/>
                <a:ea typeface="Exo"/>
                <a:cs typeface="Exo"/>
                <a:sym typeface="Exo"/>
              </a:rPr>
              <a:t>Crimping the clips can be tricky:</a:t>
            </a:r>
            <a:endParaRPr b="0" i="0" sz="1400" u="none" cap="none" strike="noStrike">
              <a:solidFill>
                <a:schemeClr val="lt1"/>
              </a:solidFill>
              <a:latin typeface="Exo"/>
              <a:ea typeface="Exo"/>
              <a:cs typeface="Exo"/>
              <a:sym typeface="Exo"/>
            </a:endParaRPr>
          </a:p>
          <a:p>
            <a:pPr indent="-317500" lvl="1" marL="914400" marR="0" rtl="0" algn="l">
              <a:lnSpc>
                <a:spcPct val="115000"/>
              </a:lnSpc>
              <a:spcBef>
                <a:spcPts val="0"/>
              </a:spcBef>
              <a:spcAft>
                <a:spcPts val="0"/>
              </a:spcAft>
              <a:buClr>
                <a:schemeClr val="lt1"/>
              </a:buClr>
              <a:buSzPts val="1400"/>
              <a:buFont typeface="Exo"/>
              <a:buChar char="○"/>
            </a:pPr>
            <a:r>
              <a:rPr b="0" i="0" lang="en" sz="1400" u="none" cap="none" strike="noStrike">
                <a:solidFill>
                  <a:schemeClr val="lt1"/>
                </a:solidFill>
                <a:latin typeface="Exo"/>
                <a:ea typeface="Exo"/>
                <a:cs typeface="Exo"/>
                <a:sym typeface="Exo"/>
              </a:rPr>
              <a:t>Crimp once. Then turn the connector 90 degrees and </a:t>
            </a:r>
            <a:r>
              <a:rPr b="1" i="0" lang="en" sz="1400" u="none" cap="none" strike="noStrike">
                <a:solidFill>
                  <a:schemeClr val="lt1"/>
                </a:solidFill>
                <a:latin typeface="Exo"/>
                <a:ea typeface="Exo"/>
                <a:cs typeface="Exo"/>
                <a:sym typeface="Exo"/>
              </a:rPr>
              <a:t>crimp again</a:t>
            </a:r>
            <a:r>
              <a:rPr b="0" i="0" lang="en" sz="1400" u="none" cap="none" strike="noStrike">
                <a:solidFill>
                  <a:schemeClr val="lt1"/>
                </a:solidFill>
                <a:latin typeface="Exo"/>
                <a:ea typeface="Exo"/>
                <a:cs typeface="Exo"/>
                <a:sym typeface="Exo"/>
              </a:rPr>
              <a:t>.</a:t>
            </a:r>
            <a:endParaRPr b="0" i="0" sz="1400" u="none" cap="none" strike="noStrike">
              <a:solidFill>
                <a:schemeClr val="lt1"/>
              </a:solidFill>
              <a:latin typeface="Exo"/>
              <a:ea typeface="Exo"/>
              <a:cs typeface="Exo"/>
              <a:sym typeface="Exo"/>
            </a:endParaRPr>
          </a:p>
          <a:p>
            <a:pPr indent="-317500" lvl="1" marL="914400" marR="0" rtl="0" algn="l">
              <a:lnSpc>
                <a:spcPct val="115000"/>
              </a:lnSpc>
              <a:spcBef>
                <a:spcPts val="0"/>
              </a:spcBef>
              <a:spcAft>
                <a:spcPts val="0"/>
              </a:spcAft>
              <a:buClr>
                <a:schemeClr val="lt1"/>
              </a:buClr>
              <a:buSzPts val="1400"/>
              <a:buFont typeface="Arial"/>
              <a:buChar char="○"/>
            </a:pPr>
            <a:r>
              <a:rPr b="0" i="0" lang="en" sz="1400" u="none" cap="none" strike="noStrike">
                <a:solidFill>
                  <a:schemeClr val="lt1"/>
                </a:solidFill>
                <a:latin typeface="Exo"/>
                <a:ea typeface="Exo"/>
                <a:cs typeface="Exo"/>
                <a:sym typeface="Exo"/>
              </a:rPr>
              <a:t>If the wire feels too thin, </a:t>
            </a:r>
            <a:r>
              <a:rPr b="1" i="0" lang="en" sz="1400" u="none" cap="none" strike="noStrike">
                <a:solidFill>
                  <a:schemeClr val="lt1"/>
                </a:solidFill>
                <a:latin typeface="Exo"/>
                <a:ea typeface="Exo"/>
                <a:cs typeface="Exo"/>
                <a:sym typeface="Exo"/>
              </a:rPr>
              <a:t>fold it over</a:t>
            </a:r>
            <a:r>
              <a:rPr b="0" i="0" lang="en" sz="1400" u="none" cap="none" strike="noStrike">
                <a:solidFill>
                  <a:schemeClr val="lt1"/>
                </a:solidFill>
                <a:latin typeface="Exo"/>
                <a:ea typeface="Exo"/>
                <a:cs typeface="Exo"/>
                <a:sym typeface="Exo"/>
              </a:rPr>
              <a:t> before crimping to make the connection tighter.</a:t>
            </a:r>
            <a:endParaRPr b="0" i="0" sz="14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chemeClr val="dk1"/>
              </a:buClr>
              <a:buSzPts val="1100"/>
              <a:buFont typeface="Arial"/>
              <a:buNone/>
            </a:pPr>
            <a:r>
              <a:rPr b="0" i="0" lang="en" sz="1400" u="none" cap="none" strike="noStrike">
                <a:solidFill>
                  <a:schemeClr val="lt1"/>
                </a:solidFill>
                <a:latin typeface="Exo"/>
                <a:ea typeface="Exo"/>
                <a:cs typeface="Exo"/>
                <a:sym typeface="Exo"/>
              </a:rPr>
              <a:t>Once the </a:t>
            </a:r>
            <a:r>
              <a:rPr b="1" i="0" lang="en" sz="1400" u="none" cap="none" strike="noStrike">
                <a:solidFill>
                  <a:schemeClr val="lt1"/>
                </a:solidFill>
                <a:latin typeface="Exo"/>
                <a:ea typeface="Exo"/>
                <a:cs typeface="Exo"/>
                <a:sym typeface="Exo"/>
              </a:rPr>
              <a:t>black wire is added to the Ground Post</a:t>
            </a:r>
            <a:r>
              <a:rPr b="0" i="0" lang="en" sz="1400" u="none" cap="none" strike="noStrike">
                <a:solidFill>
                  <a:schemeClr val="lt1"/>
                </a:solidFill>
                <a:latin typeface="Exo"/>
                <a:ea typeface="Exo"/>
                <a:cs typeface="Exo"/>
                <a:sym typeface="Exo"/>
              </a:rPr>
              <a:t>, tighten the nut fully so everything is secure.</a:t>
            </a:r>
            <a:endParaRPr b="0" i="0" sz="14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chemeClr val="dk1"/>
              </a:buClr>
              <a:buSzPts val="1100"/>
              <a:buFont typeface="Arial"/>
              <a:buNone/>
            </a:pPr>
            <a:r>
              <a:rPr b="1" i="0" lang="en" sz="1400" u="none" cap="none" strike="noStrike">
                <a:solidFill>
                  <a:schemeClr val="lt1"/>
                </a:solidFill>
                <a:latin typeface="Exo"/>
                <a:ea typeface="Exo"/>
                <a:cs typeface="Exo"/>
                <a:sym typeface="Exo"/>
              </a:rPr>
              <a:t>New Wires to Add:</a:t>
            </a:r>
            <a:endParaRPr b="1" i="0" sz="1400" u="none" cap="none" strike="noStrike">
              <a:solidFill>
                <a:schemeClr val="lt1"/>
              </a:solidFill>
              <a:latin typeface="Exo"/>
              <a:ea typeface="Exo"/>
              <a:cs typeface="Exo"/>
              <a:sym typeface="Exo"/>
            </a:endParaRPr>
          </a:p>
          <a:p>
            <a:pPr indent="-317500" lvl="0" marL="457200" marR="0" rtl="0" algn="l">
              <a:lnSpc>
                <a:spcPct val="115000"/>
              </a:lnSpc>
              <a:spcBef>
                <a:spcPts val="1200"/>
              </a:spcBef>
              <a:spcAft>
                <a:spcPts val="0"/>
              </a:spcAft>
              <a:buClr>
                <a:schemeClr val="lt1"/>
              </a:buClr>
              <a:buSzPts val="1400"/>
              <a:buFont typeface="Arial"/>
              <a:buChar char="●"/>
            </a:pPr>
            <a:r>
              <a:rPr b="1" i="0" lang="en" sz="1400" u="none" cap="none" strike="noStrike">
                <a:solidFill>
                  <a:schemeClr val="lt1"/>
                </a:solidFill>
                <a:latin typeface="Exo"/>
                <a:ea typeface="Exo"/>
                <a:cs typeface="Exo"/>
                <a:sym typeface="Exo"/>
              </a:rPr>
              <a:t>24-inch red wire</a:t>
            </a:r>
            <a:r>
              <a:rPr b="0" i="0" lang="en" sz="1400" u="none" cap="none" strike="noStrike">
                <a:solidFill>
                  <a:schemeClr val="lt1"/>
                </a:solidFill>
                <a:latin typeface="Exo"/>
                <a:ea typeface="Exo"/>
                <a:cs typeface="Exo"/>
                <a:sym typeface="Exo"/>
              </a:rPr>
              <a:t> from </a:t>
            </a:r>
            <a:r>
              <a:rPr b="1" i="0" lang="en" sz="1400" u="none" cap="none" strike="noStrike">
                <a:solidFill>
                  <a:schemeClr val="lt1"/>
                </a:solidFill>
                <a:latin typeface="Exo"/>
                <a:ea typeface="Exo"/>
                <a:cs typeface="Exo"/>
                <a:sym typeface="Exo"/>
              </a:rPr>
              <a:t>Battery Positive</a:t>
            </a:r>
            <a:r>
              <a:rPr b="0" i="0" lang="en" sz="1400" u="none" cap="none" strike="noStrike">
                <a:solidFill>
                  <a:schemeClr val="lt1"/>
                </a:solidFill>
                <a:latin typeface="Exo"/>
                <a:ea typeface="Exo"/>
                <a:cs typeface="Exo"/>
                <a:sym typeface="Exo"/>
              </a:rPr>
              <a:t> to the </a:t>
            </a:r>
            <a:r>
              <a:rPr b="1" i="0" lang="en" sz="1400" u="none" cap="none" strike="noStrike">
                <a:solidFill>
                  <a:schemeClr val="lt1"/>
                </a:solidFill>
                <a:latin typeface="Exo"/>
                <a:ea typeface="Exo"/>
                <a:cs typeface="Exo"/>
                <a:sym typeface="Exo"/>
              </a:rPr>
              <a:t>Red Toggle Switch</a:t>
            </a:r>
            <a:endParaRPr b="1" i="0" sz="1400" u="none" cap="none" strike="noStrike">
              <a:solidFill>
                <a:schemeClr val="lt1"/>
              </a:solidFill>
              <a:latin typeface="Exo"/>
              <a:ea typeface="Exo"/>
              <a:cs typeface="Exo"/>
              <a:sym typeface="Exo"/>
            </a:endParaRPr>
          </a:p>
          <a:p>
            <a:pPr indent="-311150" lvl="0" marL="457200" marR="0" rtl="0" algn="l">
              <a:lnSpc>
                <a:spcPct val="115000"/>
              </a:lnSpc>
              <a:spcBef>
                <a:spcPts val="0"/>
              </a:spcBef>
              <a:spcAft>
                <a:spcPts val="0"/>
              </a:spcAft>
              <a:buClr>
                <a:schemeClr val="lt1"/>
              </a:buClr>
              <a:buSzPts val="1300"/>
              <a:buFont typeface="Arial"/>
              <a:buChar char="●"/>
            </a:pPr>
            <a:r>
              <a:rPr b="1" i="0" lang="en" sz="1400" u="none" cap="none" strike="noStrike">
                <a:solidFill>
                  <a:schemeClr val="lt1"/>
                </a:solidFill>
                <a:latin typeface="Exo"/>
                <a:ea typeface="Exo"/>
                <a:cs typeface="Exo"/>
                <a:sym typeface="Exo"/>
              </a:rPr>
              <a:t>24-inch black wire</a:t>
            </a:r>
            <a:r>
              <a:rPr b="0" i="0" lang="en" sz="1400" u="none" cap="none" strike="noStrike">
                <a:solidFill>
                  <a:schemeClr val="lt1"/>
                </a:solidFill>
                <a:latin typeface="Exo"/>
                <a:ea typeface="Exo"/>
                <a:cs typeface="Exo"/>
                <a:sym typeface="Exo"/>
              </a:rPr>
              <a:t> from </a:t>
            </a:r>
            <a:r>
              <a:rPr b="1" i="0" lang="en" sz="1400" u="none" cap="none" strike="noStrike">
                <a:solidFill>
                  <a:schemeClr val="lt1"/>
                </a:solidFill>
                <a:latin typeface="Exo"/>
                <a:ea typeface="Exo"/>
                <a:cs typeface="Exo"/>
                <a:sym typeface="Exo"/>
              </a:rPr>
              <a:t>Battery Negative</a:t>
            </a:r>
            <a:r>
              <a:rPr b="0" i="0" lang="en" sz="1400" u="none" cap="none" strike="noStrike">
                <a:solidFill>
                  <a:schemeClr val="lt1"/>
                </a:solidFill>
                <a:latin typeface="Exo"/>
                <a:ea typeface="Exo"/>
                <a:cs typeface="Exo"/>
                <a:sym typeface="Exo"/>
              </a:rPr>
              <a:t> to the </a:t>
            </a:r>
            <a:r>
              <a:rPr b="1" i="0" lang="en" sz="1400" u="none" cap="none" strike="noStrike">
                <a:solidFill>
                  <a:schemeClr val="lt1"/>
                </a:solidFill>
                <a:latin typeface="Exo"/>
                <a:ea typeface="Exo"/>
                <a:cs typeface="Exo"/>
                <a:sym typeface="Exo"/>
              </a:rPr>
              <a:t>Ground Post</a:t>
            </a:r>
            <a:br>
              <a:rPr b="1" i="0" lang="en" sz="1200" u="none" cap="none" strike="noStrike">
                <a:solidFill>
                  <a:schemeClr val="dk1"/>
                </a:solidFill>
                <a:latin typeface="Arial"/>
                <a:ea typeface="Arial"/>
                <a:cs typeface="Arial"/>
                <a:sym typeface="Arial"/>
              </a:rPr>
            </a:br>
            <a:endParaRPr b="1" i="0" sz="12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p:txBody>
      </p:sp>
      <p:pic>
        <p:nvPicPr>
          <p:cNvPr id="435" name="Google Shape;435;p51"/>
          <p:cNvPicPr preferRelativeResize="0"/>
          <p:nvPr/>
        </p:nvPicPr>
        <p:blipFill rotWithShape="1">
          <a:blip r:embed="rId3">
            <a:alphaModFix/>
          </a:blip>
          <a:srcRect b="0" l="0" r="0" t="10434"/>
          <a:stretch/>
        </p:blipFill>
        <p:spPr>
          <a:xfrm>
            <a:off x="6893125" y="3615000"/>
            <a:ext cx="1822725" cy="12543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52"/>
          <p:cNvPicPr preferRelativeResize="0"/>
          <p:nvPr/>
        </p:nvPicPr>
        <p:blipFill rotWithShape="1">
          <a:blip r:embed="rId3">
            <a:alphaModFix/>
          </a:blip>
          <a:srcRect b="0" l="0" r="0" t="0"/>
          <a:stretch/>
        </p:blipFill>
        <p:spPr>
          <a:xfrm>
            <a:off x="348075" y="1282572"/>
            <a:ext cx="5181050" cy="3495554"/>
          </a:xfrm>
          <a:prstGeom prst="rect">
            <a:avLst/>
          </a:prstGeom>
          <a:noFill/>
          <a:ln>
            <a:noFill/>
          </a:ln>
        </p:spPr>
      </p:pic>
      <p:pic>
        <p:nvPicPr>
          <p:cNvPr id="441" name="Google Shape;441;p52"/>
          <p:cNvPicPr preferRelativeResize="0"/>
          <p:nvPr/>
        </p:nvPicPr>
        <p:blipFill rotWithShape="1">
          <a:blip r:embed="rId4">
            <a:alphaModFix/>
          </a:blip>
          <a:srcRect b="0" l="0" r="0" t="0"/>
          <a:stretch/>
        </p:blipFill>
        <p:spPr>
          <a:xfrm>
            <a:off x="5646022" y="1308488"/>
            <a:ext cx="3181452" cy="3443726"/>
          </a:xfrm>
          <a:prstGeom prst="rect">
            <a:avLst/>
          </a:prstGeom>
          <a:noFill/>
          <a:ln>
            <a:noFill/>
          </a:ln>
        </p:spPr>
      </p:pic>
      <p:sp>
        <p:nvSpPr>
          <p:cNvPr id="442" name="Google Shape;442;p52"/>
          <p:cNvSpPr txBox="1"/>
          <p:nvPr/>
        </p:nvSpPr>
        <p:spPr>
          <a:xfrm>
            <a:off x="343375" y="289275"/>
            <a:ext cx="8431500" cy="83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LET’S CHECK OUR WORK:</a:t>
            </a:r>
            <a:endParaRPr b="1" i="0" sz="2000" u="none" cap="none" strike="noStrike">
              <a:solidFill>
                <a:schemeClr val="lt1"/>
              </a:solidFill>
              <a:latin typeface="Exo"/>
              <a:ea typeface="Exo"/>
              <a:cs typeface="Exo"/>
              <a:sym typeface="Exo"/>
            </a:endParaRPr>
          </a:p>
          <a:p>
            <a:pPr indent="0" lvl="0" marL="0" marR="0" rtl="0" algn="ctr">
              <a:lnSpc>
                <a:spcPct val="100000"/>
              </a:lnSpc>
              <a:spcBef>
                <a:spcPts val="0"/>
              </a:spcBef>
              <a:spcAft>
                <a:spcPts val="0"/>
              </a:spcAft>
              <a:buClr>
                <a:srgbClr val="000000"/>
              </a:buClr>
              <a:buSzPts val="1800"/>
              <a:buFont typeface="Arial"/>
              <a:buNone/>
            </a:pPr>
            <a:r>
              <a:rPr b="0" i="1" lang="en" sz="1800" u="none" cap="none" strike="noStrike">
                <a:solidFill>
                  <a:schemeClr val="lt1"/>
                </a:solidFill>
                <a:latin typeface="Exo"/>
                <a:ea typeface="Exo"/>
                <a:cs typeface="Exo"/>
                <a:sym typeface="Exo"/>
              </a:rPr>
              <a:t>NOT ALL THE WIRES ON THE RIGHT HAVE BEEN ADDED BUT CHECK YOUR PROGRESS SO FAR</a:t>
            </a:r>
            <a:endParaRPr b="0" i="1" sz="1800" u="none" cap="none" strike="noStrike">
              <a:solidFill>
                <a:schemeClr val="lt1"/>
              </a:solidFill>
              <a:latin typeface="Exo"/>
              <a:ea typeface="Exo"/>
              <a:cs typeface="Exo"/>
              <a:sym typeface="Ex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53"/>
          <p:cNvPicPr preferRelativeResize="0"/>
          <p:nvPr/>
        </p:nvPicPr>
        <p:blipFill rotWithShape="1">
          <a:blip r:embed="rId3">
            <a:alphaModFix/>
          </a:blip>
          <a:srcRect b="0" l="0" r="0" t="0"/>
          <a:stretch/>
        </p:blipFill>
        <p:spPr>
          <a:xfrm rot="5400000">
            <a:off x="2673463" y="861987"/>
            <a:ext cx="3797099" cy="4110125"/>
          </a:xfrm>
          <a:prstGeom prst="rect">
            <a:avLst/>
          </a:prstGeom>
          <a:noFill/>
          <a:ln>
            <a:noFill/>
          </a:ln>
        </p:spPr>
      </p:pic>
      <p:sp>
        <p:nvSpPr>
          <p:cNvPr id="448" name="Google Shape;448;p53"/>
          <p:cNvSpPr txBox="1"/>
          <p:nvPr/>
        </p:nvSpPr>
        <p:spPr>
          <a:xfrm>
            <a:off x="343375" y="289275"/>
            <a:ext cx="8431500" cy="83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YOU NOW SHOULD HAVE A COMPLETED PANEL</a:t>
            </a:r>
            <a:endParaRPr b="1" i="0" sz="2000" u="none" cap="none" strike="noStrike">
              <a:solidFill>
                <a:schemeClr val="lt1"/>
              </a:solidFill>
              <a:latin typeface="Exo"/>
              <a:ea typeface="Exo"/>
              <a:cs typeface="Exo"/>
              <a:sym typeface="Ex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Exo"/>
                <a:ea typeface="Exo"/>
                <a:cs typeface="Exo"/>
                <a:sym typeface="Exo"/>
              </a:rPr>
              <a:t>CHECK YOU WORK AND COMPARE TO THIS EXAMPLE</a:t>
            </a:r>
            <a:endParaRPr b="1" i="0" sz="1500" u="none" cap="none" strike="noStrike">
              <a:solidFill>
                <a:schemeClr val="lt1"/>
              </a:solidFill>
              <a:latin typeface="Exo"/>
              <a:ea typeface="Exo"/>
              <a:cs typeface="Exo"/>
              <a:sym typeface="Ex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54"/>
          <p:cNvPicPr preferRelativeResize="0"/>
          <p:nvPr/>
        </p:nvPicPr>
        <p:blipFill rotWithShape="1">
          <a:blip r:embed="rId3">
            <a:alphaModFix/>
          </a:blip>
          <a:srcRect b="0" l="0" r="0" t="0"/>
          <a:stretch/>
        </p:blipFill>
        <p:spPr>
          <a:xfrm>
            <a:off x="2438375" y="1188225"/>
            <a:ext cx="4267249" cy="276704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5"/>
          <p:cNvSpPr txBox="1"/>
          <p:nvPr/>
        </p:nvSpPr>
        <p:spPr>
          <a:xfrm>
            <a:off x="2241000" y="1708650"/>
            <a:ext cx="4662000" cy="17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200"/>
              <a:buFont typeface="Arial"/>
              <a:buNone/>
            </a:pPr>
            <a:r>
              <a:rPr b="0" i="0" lang="en" sz="5200" u="none" cap="none" strike="noStrike">
                <a:solidFill>
                  <a:schemeClr val="lt1"/>
                </a:solidFill>
                <a:latin typeface="Exo Medium"/>
                <a:ea typeface="Exo Medium"/>
                <a:cs typeface="Exo Medium"/>
                <a:sym typeface="Exo Medium"/>
              </a:rPr>
              <a:t>TESTING THE PANEL</a:t>
            </a:r>
            <a:endParaRPr b="0" i="0" sz="5200" u="none" cap="none" strike="noStrike">
              <a:solidFill>
                <a:schemeClr val="lt1"/>
              </a:solidFill>
              <a:latin typeface="Exo Medium"/>
              <a:ea typeface="Exo Medium"/>
              <a:cs typeface="Exo Medium"/>
              <a:sym typeface="Exo Medium"/>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6"/>
          <p:cNvSpPr txBox="1"/>
          <p:nvPr/>
        </p:nvSpPr>
        <p:spPr>
          <a:xfrm>
            <a:off x="331150" y="251300"/>
            <a:ext cx="50025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FINAL CHECK BEFORE TESTING:</a:t>
            </a:r>
            <a:endParaRPr b="1" i="0" sz="13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0" lang="en" sz="1300" u="none" cap="none" strike="noStrike">
                <a:solidFill>
                  <a:schemeClr val="lt1"/>
                </a:solidFill>
                <a:latin typeface="Exo"/>
                <a:ea typeface="Exo"/>
                <a:cs typeface="Exo"/>
                <a:sym typeface="Exo"/>
              </a:rPr>
              <a:t>Before turning anything on, </a:t>
            </a:r>
            <a:r>
              <a:rPr b="1" i="0" lang="en" sz="1300" u="none" cap="none" strike="noStrike">
                <a:solidFill>
                  <a:schemeClr val="lt1"/>
                </a:solidFill>
                <a:latin typeface="Exo"/>
                <a:ea typeface="Exo"/>
                <a:cs typeface="Exo"/>
                <a:sym typeface="Exo"/>
              </a:rPr>
              <a:t>double-check all your wires</a:t>
            </a:r>
            <a:r>
              <a:rPr b="0" i="0" lang="en" sz="1300" u="none" cap="none" strike="noStrike">
                <a:solidFill>
                  <a:schemeClr val="lt1"/>
                </a:solidFill>
                <a:latin typeface="Exo"/>
                <a:ea typeface="Exo"/>
                <a:cs typeface="Exo"/>
                <a:sym typeface="Exo"/>
              </a:rPr>
              <a:t>:</a:t>
            </a:r>
            <a:endParaRPr b="0" i="0" sz="1300" u="none" cap="none" strike="noStrike">
              <a:solidFill>
                <a:schemeClr val="lt1"/>
              </a:solidFill>
              <a:latin typeface="Exo"/>
              <a:ea typeface="Exo"/>
              <a:cs typeface="Exo"/>
              <a:sym typeface="Exo"/>
            </a:endParaRPr>
          </a:p>
          <a:p>
            <a:pPr indent="-311150" lvl="0" marL="457200" marR="0" rtl="0" algn="l">
              <a:lnSpc>
                <a:spcPct val="115000"/>
              </a:lnSpc>
              <a:spcBef>
                <a:spcPts val="1200"/>
              </a:spcBef>
              <a:spcAft>
                <a:spcPts val="0"/>
              </a:spcAft>
              <a:buClr>
                <a:schemeClr val="lt1"/>
              </a:buClr>
              <a:buSzPts val="1300"/>
              <a:buFont typeface="Arial"/>
              <a:buChar char="●"/>
            </a:pPr>
            <a:r>
              <a:rPr b="0" i="0" lang="en" sz="1300" u="none" cap="none" strike="noStrike">
                <a:solidFill>
                  <a:schemeClr val="lt1"/>
                </a:solidFill>
                <a:latin typeface="Exo"/>
                <a:ea typeface="Exo"/>
                <a:cs typeface="Exo"/>
                <a:sym typeface="Exo"/>
              </a:rPr>
              <a:t>Make sure nothing is </a:t>
            </a:r>
            <a:r>
              <a:rPr b="1" i="0" lang="en" sz="1300" u="none" cap="none" strike="noStrike">
                <a:solidFill>
                  <a:schemeClr val="lt1"/>
                </a:solidFill>
                <a:latin typeface="Exo"/>
                <a:ea typeface="Exo"/>
                <a:cs typeface="Exo"/>
                <a:sym typeface="Exo"/>
              </a:rPr>
              <a:t>loose</a:t>
            </a:r>
            <a:r>
              <a:rPr b="0" i="0" lang="en" sz="1300" u="none" cap="none" strike="noStrike">
                <a:solidFill>
                  <a:schemeClr val="lt1"/>
                </a:solidFill>
                <a:latin typeface="Exo"/>
                <a:ea typeface="Exo"/>
                <a:cs typeface="Exo"/>
                <a:sym typeface="Exo"/>
              </a:rPr>
              <a:t> or </a:t>
            </a:r>
            <a:r>
              <a:rPr b="1" i="0" lang="en" sz="1300" u="none" cap="none" strike="noStrike">
                <a:solidFill>
                  <a:schemeClr val="lt1"/>
                </a:solidFill>
                <a:latin typeface="Exo"/>
                <a:ea typeface="Exo"/>
                <a:cs typeface="Exo"/>
                <a:sym typeface="Exo"/>
              </a:rPr>
              <a:t>missing</a:t>
            </a:r>
            <a:r>
              <a:rPr b="0" i="0" lang="en" sz="1300" u="none" cap="none" strike="noStrike">
                <a:solidFill>
                  <a:schemeClr val="lt1"/>
                </a:solidFill>
                <a:latin typeface="Exo"/>
                <a:ea typeface="Exo"/>
                <a:cs typeface="Exo"/>
                <a:sym typeface="Exo"/>
              </a:rPr>
              <a:t>.</a:t>
            </a:r>
            <a:endParaRPr b="0" i="0" sz="1300" u="none" cap="none" strike="noStrike">
              <a:solidFill>
                <a:schemeClr val="lt1"/>
              </a:solidFill>
              <a:latin typeface="Exo"/>
              <a:ea typeface="Exo"/>
              <a:cs typeface="Exo"/>
              <a:sym typeface="Exo"/>
            </a:endParaRPr>
          </a:p>
          <a:p>
            <a:pPr indent="-311150" lvl="0" marL="4572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Exo"/>
                <a:ea typeface="Exo"/>
                <a:cs typeface="Exo"/>
                <a:sym typeface="Exo"/>
              </a:rPr>
              <a:t>Use the </a:t>
            </a:r>
            <a:r>
              <a:rPr b="1" i="0" lang="en" sz="1300" u="none" cap="none" strike="noStrike">
                <a:solidFill>
                  <a:schemeClr val="lt1"/>
                </a:solidFill>
                <a:latin typeface="Exo"/>
                <a:ea typeface="Exo"/>
                <a:cs typeface="Exo"/>
                <a:sym typeface="Exo"/>
              </a:rPr>
              <a:t>wiring diagram</a:t>
            </a:r>
            <a:r>
              <a:rPr b="0" i="0" lang="en" sz="1300" u="none" cap="none" strike="noStrike">
                <a:solidFill>
                  <a:schemeClr val="lt1"/>
                </a:solidFill>
                <a:latin typeface="Exo"/>
                <a:ea typeface="Exo"/>
                <a:cs typeface="Exo"/>
                <a:sym typeface="Exo"/>
              </a:rPr>
              <a:t> to check for </a:t>
            </a:r>
            <a:r>
              <a:rPr b="1" i="0" lang="en" sz="1300" u="none" cap="none" strike="noStrike">
                <a:solidFill>
                  <a:schemeClr val="lt1"/>
                </a:solidFill>
                <a:latin typeface="Exo"/>
                <a:ea typeface="Exo"/>
                <a:cs typeface="Exo"/>
                <a:sym typeface="Exo"/>
              </a:rPr>
              <a:t>correct connections</a:t>
            </a:r>
            <a:r>
              <a:rPr b="0" i="0" lang="en" sz="1300" u="none" cap="none" strike="noStrike">
                <a:solidFill>
                  <a:schemeClr val="lt1"/>
                </a:solidFill>
                <a:latin typeface="Exo"/>
                <a:ea typeface="Exo"/>
                <a:cs typeface="Exo"/>
                <a:sym typeface="Exo"/>
              </a:rPr>
              <a:t>.</a:t>
            </a:r>
            <a:endParaRPr b="0" i="0" sz="1300" u="none" cap="none" strike="noStrike">
              <a:solidFill>
                <a:schemeClr val="lt1"/>
              </a:solidFill>
              <a:latin typeface="Exo"/>
              <a:ea typeface="Exo"/>
              <a:cs typeface="Exo"/>
              <a:sym typeface="Exo"/>
            </a:endParaRPr>
          </a:p>
          <a:p>
            <a:pPr indent="-311150" lvl="0" marL="4572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Exo"/>
                <a:ea typeface="Exo"/>
                <a:cs typeface="Exo"/>
                <a:sym typeface="Exo"/>
              </a:rPr>
              <a:t>Make sure </a:t>
            </a:r>
            <a:r>
              <a:rPr b="1" i="0" lang="en" sz="1300" u="none" cap="none" strike="noStrike">
                <a:solidFill>
                  <a:schemeClr val="lt1"/>
                </a:solidFill>
                <a:latin typeface="Exo"/>
                <a:ea typeface="Exo"/>
                <a:cs typeface="Exo"/>
                <a:sym typeface="Exo"/>
              </a:rPr>
              <a:t>no metal parts (terminations)</a:t>
            </a:r>
            <a:r>
              <a:rPr b="0" i="0" lang="en" sz="1300" u="none" cap="none" strike="noStrike">
                <a:solidFill>
                  <a:schemeClr val="lt1"/>
                </a:solidFill>
                <a:latin typeface="Exo"/>
                <a:ea typeface="Exo"/>
                <a:cs typeface="Exo"/>
                <a:sym typeface="Exo"/>
              </a:rPr>
              <a:t> are touching each other — that could cause a </a:t>
            </a:r>
            <a:r>
              <a:rPr b="1" i="0" lang="en" sz="1300" u="none" cap="none" strike="noStrike">
                <a:solidFill>
                  <a:schemeClr val="lt1"/>
                </a:solidFill>
                <a:latin typeface="Exo"/>
                <a:ea typeface="Exo"/>
                <a:cs typeface="Exo"/>
                <a:sym typeface="Exo"/>
              </a:rPr>
              <a:t>short circuit</a:t>
            </a:r>
            <a:r>
              <a:rPr b="0" i="0" lang="en" sz="1300" u="none" cap="none" strike="noStrike">
                <a:solidFill>
                  <a:schemeClr val="lt1"/>
                </a:solidFill>
                <a:latin typeface="Exo"/>
                <a:ea typeface="Exo"/>
                <a:cs typeface="Exo"/>
                <a:sym typeface="Exo"/>
              </a:rPr>
              <a:t>.</a:t>
            </a:r>
            <a:endParaRPr b="0" i="0" sz="13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chemeClr val="dk1"/>
              </a:buClr>
              <a:buSzPts val="1100"/>
              <a:buFont typeface="Arial"/>
              <a:buNone/>
            </a:pPr>
            <a:r>
              <a:rPr b="1" i="0" lang="en" sz="1300" u="none" cap="none" strike="noStrike">
                <a:solidFill>
                  <a:schemeClr val="lt1"/>
                </a:solidFill>
                <a:latin typeface="Exo"/>
                <a:ea typeface="Exo"/>
                <a:cs typeface="Exo"/>
                <a:sym typeface="Exo"/>
              </a:rPr>
              <a:t>Add the Fuses and Connect Power</a:t>
            </a:r>
            <a:endParaRPr b="1" i="0" sz="13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chemeClr val="dk1"/>
              </a:buClr>
              <a:buSzPts val="1100"/>
              <a:buFont typeface="Arial"/>
              <a:buNone/>
            </a:pPr>
            <a:r>
              <a:rPr b="0" i="0" lang="en" sz="1300" u="none" cap="none" strike="noStrike">
                <a:solidFill>
                  <a:schemeClr val="lt1"/>
                </a:solidFill>
                <a:latin typeface="Exo"/>
                <a:ea typeface="Exo"/>
                <a:cs typeface="Exo"/>
                <a:sym typeface="Exo"/>
              </a:rPr>
              <a:t>Fuses help </a:t>
            </a:r>
            <a:r>
              <a:rPr b="1" i="0" lang="en" sz="1300" u="none" cap="none" strike="noStrike">
                <a:solidFill>
                  <a:schemeClr val="lt1"/>
                </a:solidFill>
                <a:latin typeface="Exo"/>
                <a:ea typeface="Exo"/>
                <a:cs typeface="Exo"/>
                <a:sym typeface="Exo"/>
              </a:rPr>
              <a:t>protect the electronics</a:t>
            </a:r>
            <a:r>
              <a:rPr b="0" i="0" lang="en" sz="1300" u="none" cap="none" strike="noStrike">
                <a:solidFill>
                  <a:schemeClr val="lt1"/>
                </a:solidFill>
                <a:latin typeface="Exo"/>
                <a:ea typeface="Exo"/>
                <a:cs typeface="Exo"/>
                <a:sym typeface="Exo"/>
              </a:rPr>
              <a:t> if something goes wrong. They are placed </a:t>
            </a:r>
            <a:r>
              <a:rPr b="1" i="0" lang="en" sz="1300" u="none" cap="none" strike="noStrike">
                <a:solidFill>
                  <a:schemeClr val="lt1"/>
                </a:solidFill>
                <a:latin typeface="Exo"/>
                <a:ea typeface="Exo"/>
                <a:cs typeface="Exo"/>
                <a:sym typeface="Exo"/>
              </a:rPr>
              <a:t>close to the battery</a:t>
            </a:r>
            <a:r>
              <a:rPr b="0" i="0" lang="en" sz="1300" u="none" cap="none" strike="noStrike">
                <a:solidFill>
                  <a:schemeClr val="lt1"/>
                </a:solidFill>
                <a:latin typeface="Exo"/>
                <a:ea typeface="Exo"/>
                <a:cs typeface="Exo"/>
                <a:sym typeface="Exo"/>
              </a:rPr>
              <a:t>, so they can stop any problems fast.</a:t>
            </a:r>
            <a:endParaRPr b="0" i="0" sz="13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chemeClr val="dk1"/>
              </a:buClr>
              <a:buSzPts val="1100"/>
              <a:buFont typeface="Arial"/>
              <a:buNone/>
            </a:pPr>
            <a:r>
              <a:rPr b="1" i="0" lang="en" sz="1300" u="none" cap="none" strike="noStrike">
                <a:solidFill>
                  <a:schemeClr val="lt1"/>
                </a:solidFill>
                <a:latin typeface="Exo"/>
                <a:ea typeface="Exo"/>
                <a:cs typeface="Exo"/>
                <a:sym typeface="Exo"/>
              </a:rPr>
              <a:t>🔋 Always On Fuse Block (works all the time):</a:t>
            </a:r>
            <a:endParaRPr b="1" i="0" sz="1300" u="none" cap="none" strike="noStrike">
              <a:solidFill>
                <a:schemeClr val="lt1"/>
              </a:solidFill>
              <a:latin typeface="Exo"/>
              <a:ea typeface="Exo"/>
              <a:cs typeface="Exo"/>
              <a:sym typeface="Exo"/>
            </a:endParaRPr>
          </a:p>
          <a:p>
            <a:pPr indent="-311150" lvl="0" marL="457200" marR="0" rtl="0" algn="l">
              <a:lnSpc>
                <a:spcPct val="115000"/>
              </a:lnSpc>
              <a:spcBef>
                <a:spcPts val="1200"/>
              </a:spcBef>
              <a:spcAft>
                <a:spcPts val="0"/>
              </a:spcAft>
              <a:buClr>
                <a:schemeClr val="lt1"/>
              </a:buClr>
              <a:buSzPts val="1300"/>
              <a:buFont typeface="Arial"/>
              <a:buChar char="●"/>
            </a:pPr>
            <a:r>
              <a:rPr b="1" i="0" lang="en" sz="1300" u="none" cap="none" strike="noStrike">
                <a:solidFill>
                  <a:schemeClr val="lt1"/>
                </a:solidFill>
                <a:latin typeface="Exo"/>
                <a:ea typeface="Exo"/>
                <a:cs typeface="Exo"/>
                <a:sym typeface="Exo"/>
              </a:rPr>
              <a:t>10 amp fuse</a:t>
            </a:r>
            <a:r>
              <a:rPr b="0" i="0" lang="en" sz="1300" u="none" cap="none" strike="noStrike">
                <a:solidFill>
                  <a:schemeClr val="lt1"/>
                </a:solidFill>
                <a:latin typeface="Exo"/>
                <a:ea typeface="Exo"/>
                <a:cs typeface="Exo"/>
                <a:sym typeface="Exo"/>
              </a:rPr>
              <a:t> – for the </a:t>
            </a:r>
            <a:r>
              <a:rPr b="1" i="0" lang="en" sz="1300" u="none" cap="none" strike="noStrike">
                <a:solidFill>
                  <a:schemeClr val="lt1"/>
                </a:solidFill>
                <a:latin typeface="Exo"/>
                <a:ea typeface="Exo"/>
                <a:cs typeface="Exo"/>
                <a:sym typeface="Exo"/>
              </a:rPr>
              <a:t>charge relay coil</a:t>
            </a:r>
            <a:endParaRPr b="1" i="0" sz="1300" u="none" cap="none" strike="noStrike">
              <a:solidFill>
                <a:schemeClr val="lt1"/>
              </a:solidFill>
              <a:latin typeface="Exo"/>
              <a:ea typeface="Exo"/>
              <a:cs typeface="Exo"/>
              <a:sym typeface="Exo"/>
            </a:endParaRPr>
          </a:p>
          <a:p>
            <a:pPr indent="-311150" lvl="0" marL="457200" marR="0" rtl="0" algn="l">
              <a:lnSpc>
                <a:spcPct val="115000"/>
              </a:lnSpc>
              <a:spcBef>
                <a:spcPts val="0"/>
              </a:spcBef>
              <a:spcAft>
                <a:spcPts val="0"/>
              </a:spcAft>
              <a:buClr>
                <a:schemeClr val="lt1"/>
              </a:buClr>
              <a:buSzPts val="1300"/>
              <a:buFont typeface="Arial"/>
              <a:buChar char="●"/>
            </a:pPr>
            <a:r>
              <a:rPr b="1" i="0" lang="en" sz="1300" u="none" cap="none" strike="noStrike">
                <a:solidFill>
                  <a:schemeClr val="lt1"/>
                </a:solidFill>
                <a:latin typeface="Exo"/>
                <a:ea typeface="Exo"/>
                <a:cs typeface="Exo"/>
                <a:sym typeface="Exo"/>
              </a:rPr>
              <a:t>3 amp fuse</a:t>
            </a:r>
            <a:r>
              <a:rPr b="0" i="0" lang="en" sz="1300" u="none" cap="none" strike="noStrike">
                <a:solidFill>
                  <a:schemeClr val="lt1"/>
                </a:solidFill>
                <a:latin typeface="Exo"/>
                <a:ea typeface="Exo"/>
                <a:cs typeface="Exo"/>
                <a:sym typeface="Exo"/>
              </a:rPr>
              <a:t> – for the </a:t>
            </a:r>
            <a:r>
              <a:rPr b="1" i="0" lang="en" sz="1300" u="none" cap="none" strike="noStrike">
                <a:solidFill>
                  <a:schemeClr val="lt1"/>
                </a:solidFill>
                <a:latin typeface="Exo"/>
                <a:ea typeface="Exo"/>
                <a:cs typeface="Exo"/>
                <a:sym typeface="Exo"/>
              </a:rPr>
              <a:t>key relay coil</a:t>
            </a:r>
            <a:r>
              <a:rPr b="0" i="0" lang="en" sz="1300" u="none" cap="none" strike="noStrike">
                <a:solidFill>
                  <a:schemeClr val="lt1"/>
                </a:solidFill>
                <a:latin typeface="Exo"/>
                <a:ea typeface="Exo"/>
                <a:cs typeface="Exo"/>
                <a:sym typeface="Exo"/>
              </a:rPr>
              <a:t> and </a:t>
            </a:r>
            <a:r>
              <a:rPr b="1" i="0" lang="en" sz="1300" u="none" cap="none" strike="noStrike">
                <a:solidFill>
                  <a:schemeClr val="lt1"/>
                </a:solidFill>
                <a:latin typeface="Exo"/>
                <a:ea typeface="Exo"/>
                <a:cs typeface="Exo"/>
                <a:sym typeface="Exo"/>
              </a:rPr>
              <a:t>blue light</a:t>
            </a:r>
            <a:endParaRPr b="1" i="0" sz="1300" u="none" cap="none" strike="noStrike">
              <a:solidFill>
                <a:schemeClr val="lt1"/>
              </a:solidFill>
              <a:latin typeface="Exo"/>
              <a:ea typeface="Exo"/>
              <a:cs typeface="Exo"/>
              <a:sym typeface="Exo"/>
            </a:endParaRPr>
          </a:p>
          <a:p>
            <a:pPr indent="-311150" lvl="0" marL="457200" marR="0" rtl="0" algn="l">
              <a:lnSpc>
                <a:spcPct val="115000"/>
              </a:lnSpc>
              <a:spcBef>
                <a:spcPts val="0"/>
              </a:spcBef>
              <a:spcAft>
                <a:spcPts val="0"/>
              </a:spcAft>
              <a:buClr>
                <a:schemeClr val="lt1"/>
              </a:buClr>
              <a:buSzPts val="1300"/>
              <a:buFont typeface="Arial"/>
              <a:buChar char="●"/>
            </a:pPr>
            <a:r>
              <a:rPr b="1" i="0" lang="en" sz="1300" u="none" cap="none" strike="noStrike">
                <a:solidFill>
                  <a:schemeClr val="lt1"/>
                </a:solidFill>
                <a:latin typeface="Exo"/>
                <a:ea typeface="Exo"/>
                <a:cs typeface="Exo"/>
                <a:sym typeface="Exo"/>
              </a:rPr>
              <a:t>30 amp fuse</a:t>
            </a:r>
            <a:r>
              <a:rPr b="0" i="0" lang="en" sz="1300" u="none" cap="none" strike="noStrike">
                <a:solidFill>
                  <a:schemeClr val="lt1"/>
                </a:solidFill>
                <a:latin typeface="Exo"/>
                <a:ea typeface="Exo"/>
                <a:cs typeface="Exo"/>
                <a:sym typeface="Exo"/>
              </a:rPr>
              <a:t> – for sending power to the </a:t>
            </a:r>
            <a:r>
              <a:rPr b="1" i="0" lang="en" sz="1300" u="none" cap="none" strike="noStrike">
                <a:solidFill>
                  <a:schemeClr val="lt1"/>
                </a:solidFill>
                <a:latin typeface="Exo"/>
                <a:ea typeface="Exo"/>
                <a:cs typeface="Exo"/>
                <a:sym typeface="Exo"/>
              </a:rPr>
              <a:t>Key On Fuse Block</a:t>
            </a:r>
            <a:br>
              <a:rPr b="1" i="0" lang="en" sz="1100" u="none" cap="none" strike="noStrike">
                <a:solidFill>
                  <a:schemeClr val="dk1"/>
                </a:solidFill>
                <a:latin typeface="Arial"/>
                <a:ea typeface="Arial"/>
                <a:cs typeface="Arial"/>
                <a:sym typeface="Arial"/>
              </a:rPr>
            </a:br>
            <a:endParaRPr b="1" i="0" sz="1800" u="none" cap="none" strike="noStrike">
              <a:solidFill>
                <a:schemeClr val="lt1"/>
              </a:solidFill>
              <a:latin typeface="Exo"/>
              <a:ea typeface="Exo"/>
              <a:cs typeface="Exo"/>
              <a:sym typeface="Exo"/>
            </a:endParaRPr>
          </a:p>
        </p:txBody>
      </p:sp>
      <p:pic>
        <p:nvPicPr>
          <p:cNvPr id="464" name="Google Shape;464;p56"/>
          <p:cNvPicPr preferRelativeResize="0"/>
          <p:nvPr/>
        </p:nvPicPr>
        <p:blipFill rotWithShape="1">
          <a:blip r:embed="rId3">
            <a:alphaModFix/>
          </a:blip>
          <a:srcRect b="0" l="0" r="0" t="0"/>
          <a:stretch/>
        </p:blipFill>
        <p:spPr>
          <a:xfrm>
            <a:off x="5568600" y="1354625"/>
            <a:ext cx="3209325" cy="24342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7"/>
          <p:cNvSpPr txBox="1"/>
          <p:nvPr/>
        </p:nvSpPr>
        <p:spPr>
          <a:xfrm>
            <a:off x="331150" y="251300"/>
            <a:ext cx="42408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MORE ON FUSES:</a:t>
            </a:r>
            <a:endParaRPr b="1" i="0" sz="11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300"/>
              <a:buFont typeface="Arial"/>
              <a:buNone/>
            </a:pPr>
            <a:r>
              <a:rPr b="1" i="0" lang="en" sz="1300" u="none" cap="none" strike="noStrike">
                <a:solidFill>
                  <a:schemeClr val="lt1"/>
                </a:solidFill>
                <a:latin typeface="Exo"/>
                <a:ea typeface="Exo"/>
                <a:cs typeface="Exo"/>
                <a:sym typeface="Exo"/>
              </a:rPr>
              <a:t> Key On Fuse Block (only works when key is ON):</a:t>
            </a:r>
            <a:endParaRPr b="1" i="0" sz="1300" u="none" cap="none" strike="noStrike">
              <a:solidFill>
                <a:schemeClr val="lt1"/>
              </a:solidFill>
              <a:latin typeface="Exo"/>
              <a:ea typeface="Exo"/>
              <a:cs typeface="Exo"/>
              <a:sym typeface="Exo"/>
            </a:endParaRPr>
          </a:p>
          <a:p>
            <a:pPr indent="-311150" lvl="0" marL="457200" marR="0" rtl="0" algn="l">
              <a:lnSpc>
                <a:spcPct val="115000"/>
              </a:lnSpc>
              <a:spcBef>
                <a:spcPts val="1200"/>
              </a:spcBef>
              <a:spcAft>
                <a:spcPts val="0"/>
              </a:spcAft>
              <a:buClr>
                <a:schemeClr val="lt1"/>
              </a:buClr>
              <a:buSzPts val="1300"/>
              <a:buFont typeface="Arial"/>
              <a:buChar char="●"/>
            </a:pPr>
            <a:r>
              <a:rPr b="1" i="0" lang="en" sz="1300" u="none" cap="none" strike="noStrike">
                <a:solidFill>
                  <a:schemeClr val="lt1"/>
                </a:solidFill>
                <a:latin typeface="Exo"/>
                <a:ea typeface="Exo"/>
                <a:cs typeface="Exo"/>
                <a:sym typeface="Exo"/>
              </a:rPr>
              <a:t>3 amp fuse</a:t>
            </a:r>
            <a:r>
              <a:rPr b="0" i="0" lang="en" sz="1300" u="none" cap="none" strike="noStrike">
                <a:solidFill>
                  <a:schemeClr val="lt1"/>
                </a:solidFill>
                <a:latin typeface="Exo"/>
                <a:ea typeface="Exo"/>
                <a:cs typeface="Exo"/>
                <a:sym typeface="Exo"/>
              </a:rPr>
              <a:t> – for the </a:t>
            </a:r>
            <a:r>
              <a:rPr b="1" i="0" lang="en" sz="1300" u="none" cap="none" strike="noStrike">
                <a:solidFill>
                  <a:schemeClr val="lt1"/>
                </a:solidFill>
                <a:latin typeface="Exo"/>
                <a:ea typeface="Exo"/>
                <a:cs typeface="Exo"/>
                <a:sym typeface="Exo"/>
              </a:rPr>
              <a:t>buzzer</a:t>
            </a:r>
            <a:endParaRPr b="1" i="0" sz="1300" u="none" cap="none" strike="noStrike">
              <a:solidFill>
                <a:schemeClr val="lt1"/>
              </a:solidFill>
              <a:latin typeface="Exo"/>
              <a:ea typeface="Exo"/>
              <a:cs typeface="Exo"/>
              <a:sym typeface="Exo"/>
            </a:endParaRPr>
          </a:p>
          <a:p>
            <a:pPr indent="-311150" lvl="0" marL="457200" marR="0" rtl="0" algn="l">
              <a:lnSpc>
                <a:spcPct val="115000"/>
              </a:lnSpc>
              <a:spcBef>
                <a:spcPts val="0"/>
              </a:spcBef>
              <a:spcAft>
                <a:spcPts val="0"/>
              </a:spcAft>
              <a:buClr>
                <a:schemeClr val="lt1"/>
              </a:buClr>
              <a:buSzPts val="1300"/>
              <a:buFont typeface="Arial"/>
              <a:buChar char="●"/>
            </a:pPr>
            <a:r>
              <a:rPr b="1" i="0" lang="en" sz="1300" u="none" cap="none" strike="noStrike">
                <a:solidFill>
                  <a:schemeClr val="lt1"/>
                </a:solidFill>
                <a:latin typeface="Exo"/>
                <a:ea typeface="Exo"/>
                <a:cs typeface="Exo"/>
                <a:sym typeface="Exo"/>
              </a:rPr>
              <a:t>5 amp fuse</a:t>
            </a:r>
            <a:r>
              <a:rPr b="0" i="0" lang="en" sz="1300" u="none" cap="none" strike="noStrike">
                <a:solidFill>
                  <a:schemeClr val="lt1"/>
                </a:solidFill>
                <a:latin typeface="Exo"/>
                <a:ea typeface="Exo"/>
                <a:cs typeface="Exo"/>
                <a:sym typeface="Exo"/>
              </a:rPr>
              <a:t> – for </a:t>
            </a:r>
            <a:r>
              <a:rPr b="1" i="0" lang="en" sz="1300" u="none" cap="none" strike="noStrike">
                <a:solidFill>
                  <a:schemeClr val="lt1"/>
                </a:solidFill>
                <a:latin typeface="Exo"/>
                <a:ea typeface="Exo"/>
                <a:cs typeface="Exo"/>
                <a:sym typeface="Exo"/>
              </a:rPr>
              <a:t>direction relays</a:t>
            </a:r>
            <a:endParaRPr b="1" i="0" sz="1300" u="none" cap="none" strike="noStrike">
              <a:solidFill>
                <a:schemeClr val="lt1"/>
              </a:solidFill>
              <a:latin typeface="Exo"/>
              <a:ea typeface="Exo"/>
              <a:cs typeface="Exo"/>
              <a:sym typeface="Exo"/>
            </a:endParaRPr>
          </a:p>
          <a:p>
            <a:pPr indent="-311150" lvl="0" marL="457200" marR="0" rtl="0" algn="l">
              <a:lnSpc>
                <a:spcPct val="115000"/>
              </a:lnSpc>
              <a:spcBef>
                <a:spcPts val="0"/>
              </a:spcBef>
              <a:spcAft>
                <a:spcPts val="0"/>
              </a:spcAft>
              <a:buClr>
                <a:schemeClr val="lt1"/>
              </a:buClr>
              <a:buSzPts val="1300"/>
              <a:buFont typeface="Arial"/>
              <a:buChar char="●"/>
            </a:pPr>
            <a:r>
              <a:rPr b="1" i="0" lang="en" sz="1300" u="none" cap="none" strike="noStrike">
                <a:solidFill>
                  <a:schemeClr val="lt1"/>
                </a:solidFill>
                <a:latin typeface="Exo"/>
                <a:ea typeface="Exo"/>
                <a:cs typeface="Exo"/>
                <a:sym typeface="Exo"/>
              </a:rPr>
              <a:t>3 amp fuse</a:t>
            </a:r>
            <a:r>
              <a:rPr b="0" i="0" lang="en" sz="1300" u="none" cap="none" strike="noStrike">
                <a:solidFill>
                  <a:schemeClr val="lt1"/>
                </a:solidFill>
                <a:latin typeface="Exo"/>
                <a:ea typeface="Exo"/>
                <a:cs typeface="Exo"/>
                <a:sym typeface="Exo"/>
              </a:rPr>
              <a:t> – for the </a:t>
            </a:r>
            <a:r>
              <a:rPr b="1" i="0" lang="en" sz="1300" u="none" cap="none" strike="noStrike">
                <a:solidFill>
                  <a:schemeClr val="lt1"/>
                </a:solidFill>
                <a:latin typeface="Exo"/>
                <a:ea typeface="Exo"/>
                <a:cs typeface="Exo"/>
                <a:sym typeface="Exo"/>
              </a:rPr>
              <a:t>green light</a:t>
            </a:r>
            <a:endParaRPr b="1" i="0" sz="1300" u="none" cap="none" strike="noStrike">
              <a:solidFill>
                <a:schemeClr val="lt1"/>
              </a:solidFill>
              <a:latin typeface="Exo"/>
              <a:ea typeface="Exo"/>
              <a:cs typeface="Exo"/>
              <a:sym typeface="Exo"/>
            </a:endParaRPr>
          </a:p>
          <a:p>
            <a:pPr indent="-311150" lvl="0" marL="457200" marR="0" rtl="0" algn="l">
              <a:lnSpc>
                <a:spcPct val="115000"/>
              </a:lnSpc>
              <a:spcBef>
                <a:spcPts val="0"/>
              </a:spcBef>
              <a:spcAft>
                <a:spcPts val="0"/>
              </a:spcAft>
              <a:buClr>
                <a:schemeClr val="lt1"/>
              </a:buClr>
              <a:buSzPts val="1300"/>
              <a:buFont typeface="Arial"/>
              <a:buChar char="●"/>
            </a:pPr>
            <a:r>
              <a:rPr b="1" i="0" lang="en" sz="1300" u="none" cap="none" strike="noStrike">
                <a:solidFill>
                  <a:schemeClr val="lt1"/>
                </a:solidFill>
                <a:latin typeface="Exo"/>
                <a:ea typeface="Exo"/>
                <a:cs typeface="Exo"/>
                <a:sym typeface="Exo"/>
              </a:rPr>
              <a:t>10 amp fuse</a:t>
            </a:r>
            <a:r>
              <a:rPr b="0" i="0" lang="en" sz="1300" u="none" cap="none" strike="noStrike">
                <a:solidFill>
                  <a:schemeClr val="lt1"/>
                </a:solidFill>
                <a:latin typeface="Exo"/>
                <a:ea typeface="Exo"/>
                <a:cs typeface="Exo"/>
                <a:sym typeface="Exo"/>
              </a:rPr>
              <a:t> – for the </a:t>
            </a:r>
            <a:r>
              <a:rPr b="1" i="0" lang="en" sz="1300" u="none" cap="none" strike="noStrike">
                <a:solidFill>
                  <a:schemeClr val="lt1"/>
                </a:solidFill>
                <a:latin typeface="Exo"/>
                <a:ea typeface="Exo"/>
                <a:cs typeface="Exo"/>
                <a:sym typeface="Exo"/>
              </a:rPr>
              <a:t>motor</a:t>
            </a:r>
            <a:endParaRPr b="1" i="0" sz="13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300"/>
              <a:buFont typeface="Arial"/>
              <a:buNone/>
            </a:pPr>
            <a:r>
              <a:rPr b="0" i="0" lang="en" sz="1300" u="none" cap="none" strike="noStrike">
                <a:solidFill>
                  <a:schemeClr val="lt1"/>
                </a:solidFill>
                <a:latin typeface="Exo"/>
                <a:ea typeface="Exo"/>
                <a:cs typeface="Exo"/>
                <a:sym typeface="Exo"/>
              </a:rPr>
              <a:t>In real vehicles, the motor uses a </a:t>
            </a:r>
            <a:r>
              <a:rPr b="1" i="0" lang="en" sz="1300" u="none" cap="none" strike="noStrike">
                <a:solidFill>
                  <a:schemeClr val="lt1"/>
                </a:solidFill>
                <a:latin typeface="Exo"/>
                <a:ea typeface="Exo"/>
                <a:cs typeface="Exo"/>
                <a:sym typeface="Exo"/>
              </a:rPr>
              <a:t>much bigger fuse</a:t>
            </a:r>
            <a:r>
              <a:rPr b="0" i="0" lang="en" sz="1300" u="none" cap="none" strike="noStrike">
                <a:solidFill>
                  <a:schemeClr val="lt1"/>
                </a:solidFill>
                <a:latin typeface="Exo"/>
                <a:ea typeface="Exo"/>
                <a:cs typeface="Exo"/>
                <a:sym typeface="Exo"/>
              </a:rPr>
              <a:t> (250–400 amps) because it runs off high voltage.</a:t>
            </a:r>
            <a:endParaRPr b="0" i="0" sz="13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rgbClr val="000000"/>
              </a:buClr>
              <a:buSzPts val="1300"/>
              <a:buFont typeface="Arial"/>
              <a:buNone/>
            </a:pPr>
            <a:r>
              <a:rPr b="1" i="0" lang="en" sz="1300" u="none" cap="none" strike="noStrike">
                <a:solidFill>
                  <a:schemeClr val="lt1"/>
                </a:solidFill>
                <a:latin typeface="Exo"/>
                <a:ea typeface="Exo"/>
                <a:cs typeface="Exo"/>
                <a:sym typeface="Exo"/>
              </a:rPr>
              <a:t>🛠 Fuses Help You Troubleshoot</a:t>
            </a:r>
            <a:endParaRPr b="1" i="0" sz="1300" u="none" cap="none" strike="noStrike">
              <a:solidFill>
                <a:schemeClr val="lt1"/>
              </a:solidFill>
              <a:latin typeface="Exo"/>
              <a:ea typeface="Exo"/>
              <a:cs typeface="Exo"/>
              <a:sym typeface="Exo"/>
            </a:endParaRPr>
          </a:p>
          <a:p>
            <a:pPr indent="-311150" lvl="0" marL="457200" marR="0" rtl="0" algn="l">
              <a:lnSpc>
                <a:spcPct val="115000"/>
              </a:lnSpc>
              <a:spcBef>
                <a:spcPts val="1200"/>
              </a:spcBef>
              <a:spcAft>
                <a:spcPts val="0"/>
              </a:spcAft>
              <a:buClr>
                <a:schemeClr val="lt1"/>
              </a:buClr>
              <a:buSzPts val="1300"/>
              <a:buFont typeface="Arial"/>
              <a:buChar char="●"/>
            </a:pPr>
            <a:r>
              <a:rPr b="0" i="0" lang="en" sz="1300" u="none" cap="none" strike="noStrike">
                <a:solidFill>
                  <a:schemeClr val="lt1"/>
                </a:solidFill>
                <a:latin typeface="Exo"/>
                <a:ea typeface="Exo"/>
                <a:cs typeface="Exo"/>
                <a:sym typeface="Exo"/>
              </a:rPr>
              <a:t>If something doesn’t turn on, check the </a:t>
            </a:r>
            <a:r>
              <a:rPr b="1" i="0" lang="en" sz="1300" u="none" cap="none" strike="noStrike">
                <a:solidFill>
                  <a:schemeClr val="lt1"/>
                </a:solidFill>
                <a:latin typeface="Exo"/>
                <a:ea typeface="Exo"/>
                <a:cs typeface="Exo"/>
                <a:sym typeface="Exo"/>
              </a:rPr>
              <a:t>fuse first</a:t>
            </a:r>
            <a:r>
              <a:rPr b="0" i="0" lang="en" sz="1300" u="none" cap="none" strike="noStrike">
                <a:solidFill>
                  <a:schemeClr val="lt1"/>
                </a:solidFill>
                <a:latin typeface="Exo"/>
                <a:ea typeface="Exo"/>
                <a:cs typeface="Exo"/>
                <a:sym typeface="Exo"/>
              </a:rPr>
              <a:t>.</a:t>
            </a:r>
            <a:endParaRPr b="0" i="0" sz="1300" u="none" cap="none" strike="noStrike">
              <a:solidFill>
                <a:schemeClr val="lt1"/>
              </a:solidFill>
              <a:latin typeface="Exo"/>
              <a:ea typeface="Exo"/>
              <a:cs typeface="Exo"/>
              <a:sym typeface="Exo"/>
            </a:endParaRPr>
          </a:p>
          <a:p>
            <a:pPr indent="-311150" lvl="1" marL="9144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Exo"/>
                <a:ea typeface="Exo"/>
                <a:cs typeface="Exo"/>
                <a:sym typeface="Exo"/>
              </a:rPr>
              <a:t>If the fuse is </a:t>
            </a:r>
            <a:r>
              <a:rPr b="1" i="0" lang="en" sz="1300" u="none" cap="none" strike="noStrike">
                <a:solidFill>
                  <a:schemeClr val="lt1"/>
                </a:solidFill>
                <a:latin typeface="Exo"/>
                <a:ea typeface="Exo"/>
                <a:cs typeface="Exo"/>
                <a:sym typeface="Exo"/>
              </a:rPr>
              <a:t>blown</a:t>
            </a:r>
            <a:r>
              <a:rPr b="0" i="0" lang="en" sz="1300" u="none" cap="none" strike="noStrike">
                <a:solidFill>
                  <a:schemeClr val="lt1"/>
                </a:solidFill>
                <a:latin typeface="Exo"/>
                <a:ea typeface="Exo"/>
                <a:cs typeface="Exo"/>
                <a:sym typeface="Exo"/>
              </a:rPr>
              <a:t>, the problem is </a:t>
            </a:r>
            <a:r>
              <a:rPr b="1" i="0" lang="en" sz="1300" u="none" cap="none" strike="noStrike">
                <a:solidFill>
                  <a:schemeClr val="lt1"/>
                </a:solidFill>
                <a:latin typeface="Exo"/>
                <a:ea typeface="Exo"/>
                <a:cs typeface="Exo"/>
                <a:sym typeface="Exo"/>
              </a:rPr>
              <a:t>after</a:t>
            </a:r>
            <a:r>
              <a:rPr b="0" i="0" lang="en" sz="1300" u="none" cap="none" strike="noStrike">
                <a:solidFill>
                  <a:schemeClr val="lt1"/>
                </a:solidFill>
                <a:latin typeface="Exo"/>
                <a:ea typeface="Exo"/>
                <a:cs typeface="Exo"/>
                <a:sym typeface="Exo"/>
              </a:rPr>
              <a:t> the fuse.</a:t>
            </a:r>
            <a:endParaRPr b="0" i="0" sz="1300" u="none" cap="none" strike="noStrike">
              <a:solidFill>
                <a:schemeClr val="lt1"/>
              </a:solidFill>
              <a:latin typeface="Exo"/>
              <a:ea typeface="Exo"/>
              <a:cs typeface="Exo"/>
              <a:sym typeface="Exo"/>
            </a:endParaRPr>
          </a:p>
          <a:p>
            <a:pPr indent="-311150" lvl="1" marL="9144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Exo"/>
                <a:ea typeface="Exo"/>
                <a:cs typeface="Exo"/>
                <a:sym typeface="Exo"/>
              </a:rPr>
              <a:t>If the fuse is </a:t>
            </a:r>
            <a:r>
              <a:rPr b="1" i="0" lang="en" sz="1300" u="none" cap="none" strike="noStrike">
                <a:solidFill>
                  <a:schemeClr val="lt1"/>
                </a:solidFill>
                <a:latin typeface="Exo"/>
                <a:ea typeface="Exo"/>
                <a:cs typeface="Exo"/>
                <a:sym typeface="Exo"/>
              </a:rPr>
              <a:t>fine</a:t>
            </a:r>
            <a:r>
              <a:rPr b="0" i="0" lang="en" sz="1300" u="none" cap="none" strike="noStrike">
                <a:solidFill>
                  <a:schemeClr val="lt1"/>
                </a:solidFill>
                <a:latin typeface="Exo"/>
                <a:ea typeface="Exo"/>
                <a:cs typeface="Exo"/>
                <a:sym typeface="Exo"/>
              </a:rPr>
              <a:t>, the problem is </a:t>
            </a:r>
            <a:r>
              <a:rPr b="1" i="0" lang="en" sz="1300" u="none" cap="none" strike="noStrike">
                <a:solidFill>
                  <a:schemeClr val="lt1"/>
                </a:solidFill>
                <a:latin typeface="Exo"/>
                <a:ea typeface="Exo"/>
                <a:cs typeface="Exo"/>
                <a:sym typeface="Exo"/>
              </a:rPr>
              <a:t>before</a:t>
            </a:r>
            <a:r>
              <a:rPr b="0" i="0" lang="en" sz="1300" u="none" cap="none" strike="noStrike">
                <a:solidFill>
                  <a:schemeClr val="lt1"/>
                </a:solidFill>
                <a:latin typeface="Exo"/>
                <a:ea typeface="Exo"/>
                <a:cs typeface="Exo"/>
                <a:sym typeface="Exo"/>
              </a:rPr>
              <a:t> the fuse.</a:t>
            </a:r>
            <a:endParaRPr b="1" i="0" sz="1800" u="none" cap="none" strike="noStrike">
              <a:solidFill>
                <a:schemeClr val="lt1"/>
              </a:solidFill>
              <a:latin typeface="Exo"/>
              <a:ea typeface="Exo"/>
              <a:cs typeface="Exo"/>
              <a:sym typeface="Exo"/>
            </a:endParaRPr>
          </a:p>
        </p:txBody>
      </p:sp>
      <p:pic>
        <p:nvPicPr>
          <p:cNvPr id="470" name="Google Shape;470;p57"/>
          <p:cNvPicPr preferRelativeResize="0"/>
          <p:nvPr/>
        </p:nvPicPr>
        <p:blipFill rotWithShape="1">
          <a:blip r:embed="rId3">
            <a:alphaModFix/>
          </a:blip>
          <a:srcRect b="0" l="0" r="0" t="0"/>
          <a:stretch/>
        </p:blipFill>
        <p:spPr>
          <a:xfrm>
            <a:off x="5122350" y="1192787"/>
            <a:ext cx="3632075" cy="26734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8"/>
          <p:cNvSpPr txBox="1"/>
          <p:nvPr/>
        </p:nvSpPr>
        <p:spPr>
          <a:xfrm>
            <a:off x="331150" y="251300"/>
            <a:ext cx="36522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CONNECTING THE BATTERY:</a:t>
            </a:r>
            <a:endParaRPr b="1" i="0" sz="1300" u="none" cap="none" strike="noStrike">
              <a:solidFill>
                <a:schemeClr val="dk1"/>
              </a:solidFill>
              <a:latin typeface="Arial"/>
              <a:ea typeface="Arial"/>
              <a:cs typeface="Arial"/>
              <a:sym typeface="Arial"/>
            </a:endParaRPr>
          </a:p>
          <a:p>
            <a:pPr indent="-336550" lvl="0" marL="457200" marR="0" rtl="0" algn="l">
              <a:lnSpc>
                <a:spcPct val="115000"/>
              </a:lnSpc>
              <a:spcBef>
                <a:spcPts val="1200"/>
              </a:spcBef>
              <a:spcAft>
                <a:spcPts val="0"/>
              </a:spcAft>
              <a:buClr>
                <a:schemeClr val="lt1"/>
              </a:buClr>
              <a:buSzPts val="1700"/>
              <a:buFont typeface="Arial"/>
              <a:buAutoNum type="arabicPeriod"/>
            </a:pPr>
            <a:r>
              <a:rPr b="0" i="0" lang="en" sz="1700" u="none" cap="none" strike="noStrike">
                <a:solidFill>
                  <a:schemeClr val="lt1"/>
                </a:solidFill>
                <a:latin typeface="Exo"/>
                <a:ea typeface="Exo"/>
                <a:cs typeface="Exo"/>
                <a:sym typeface="Exo"/>
              </a:rPr>
              <a:t>Clip the </a:t>
            </a:r>
            <a:r>
              <a:rPr b="1" i="0" lang="en" sz="1700" u="none" cap="none" strike="noStrike">
                <a:solidFill>
                  <a:schemeClr val="lt1"/>
                </a:solidFill>
                <a:latin typeface="Exo"/>
                <a:ea typeface="Exo"/>
                <a:cs typeface="Exo"/>
                <a:sym typeface="Exo"/>
              </a:rPr>
              <a:t>red wire</a:t>
            </a:r>
            <a:r>
              <a:rPr b="0" i="0" lang="en" sz="1700" u="none" cap="none" strike="noStrike">
                <a:solidFill>
                  <a:schemeClr val="lt1"/>
                </a:solidFill>
                <a:latin typeface="Exo"/>
                <a:ea typeface="Exo"/>
                <a:cs typeface="Exo"/>
                <a:sym typeface="Exo"/>
              </a:rPr>
              <a:t> (from the Red Toggle Switch) to the </a:t>
            </a:r>
            <a:r>
              <a:rPr b="1" i="0" lang="en" sz="1700" u="none" cap="none" strike="noStrike">
                <a:solidFill>
                  <a:schemeClr val="lt1"/>
                </a:solidFill>
                <a:latin typeface="Exo"/>
                <a:ea typeface="Exo"/>
                <a:cs typeface="Exo"/>
                <a:sym typeface="Exo"/>
              </a:rPr>
              <a:t>positive</a:t>
            </a:r>
            <a:r>
              <a:rPr b="0" i="0" lang="en" sz="1700" u="none" cap="none" strike="noStrike">
                <a:solidFill>
                  <a:schemeClr val="lt1"/>
                </a:solidFill>
                <a:latin typeface="Exo"/>
                <a:ea typeface="Exo"/>
                <a:cs typeface="Exo"/>
                <a:sym typeface="Exo"/>
              </a:rPr>
              <a:t> side of the 12V battery.</a:t>
            </a:r>
            <a:endParaRPr b="0" i="0" sz="1700" u="none" cap="none" strike="noStrike">
              <a:solidFill>
                <a:schemeClr val="lt1"/>
              </a:solidFill>
              <a:latin typeface="Exo"/>
              <a:ea typeface="Exo"/>
              <a:cs typeface="Exo"/>
              <a:sym typeface="Exo"/>
            </a:endParaRPr>
          </a:p>
          <a:p>
            <a:pPr indent="-336550" lvl="0" marL="457200" marR="0" rtl="0" algn="l">
              <a:lnSpc>
                <a:spcPct val="115000"/>
              </a:lnSpc>
              <a:spcBef>
                <a:spcPts val="0"/>
              </a:spcBef>
              <a:spcAft>
                <a:spcPts val="0"/>
              </a:spcAft>
              <a:buClr>
                <a:schemeClr val="lt1"/>
              </a:buClr>
              <a:buSzPts val="1700"/>
              <a:buFont typeface="Arial"/>
              <a:buAutoNum type="arabicPeriod"/>
            </a:pPr>
            <a:r>
              <a:rPr b="0" i="0" lang="en" sz="1700" u="none" cap="none" strike="noStrike">
                <a:solidFill>
                  <a:schemeClr val="lt1"/>
                </a:solidFill>
                <a:latin typeface="Exo"/>
                <a:ea typeface="Exo"/>
                <a:cs typeface="Exo"/>
                <a:sym typeface="Exo"/>
              </a:rPr>
              <a:t>Clip the </a:t>
            </a:r>
            <a:r>
              <a:rPr b="1" i="0" lang="en" sz="1700" u="none" cap="none" strike="noStrike">
                <a:solidFill>
                  <a:schemeClr val="lt1"/>
                </a:solidFill>
                <a:latin typeface="Exo"/>
                <a:ea typeface="Exo"/>
                <a:cs typeface="Exo"/>
                <a:sym typeface="Exo"/>
              </a:rPr>
              <a:t>black wire</a:t>
            </a:r>
            <a:r>
              <a:rPr b="0" i="0" lang="en" sz="1700" u="none" cap="none" strike="noStrike">
                <a:solidFill>
                  <a:schemeClr val="lt1"/>
                </a:solidFill>
                <a:latin typeface="Exo"/>
                <a:ea typeface="Exo"/>
                <a:cs typeface="Exo"/>
                <a:sym typeface="Exo"/>
              </a:rPr>
              <a:t> (from the Ground Post) to the </a:t>
            </a:r>
            <a:r>
              <a:rPr b="1" i="0" lang="en" sz="1700" u="none" cap="none" strike="noStrike">
                <a:solidFill>
                  <a:schemeClr val="lt1"/>
                </a:solidFill>
                <a:latin typeface="Exo"/>
                <a:ea typeface="Exo"/>
                <a:cs typeface="Exo"/>
                <a:sym typeface="Exo"/>
              </a:rPr>
              <a:t>negative</a:t>
            </a:r>
            <a:r>
              <a:rPr b="0" i="0" lang="en" sz="1700" u="none" cap="none" strike="noStrike">
                <a:solidFill>
                  <a:schemeClr val="lt1"/>
                </a:solidFill>
                <a:latin typeface="Exo"/>
                <a:ea typeface="Exo"/>
                <a:cs typeface="Exo"/>
                <a:sym typeface="Exo"/>
              </a:rPr>
              <a:t> side.</a:t>
            </a:r>
            <a:br>
              <a:rPr b="0" i="0" lang="en" sz="1700" u="none" cap="none" strike="noStrike">
                <a:solidFill>
                  <a:schemeClr val="lt1"/>
                </a:solidFill>
                <a:latin typeface="Exo"/>
                <a:ea typeface="Exo"/>
                <a:cs typeface="Exo"/>
                <a:sym typeface="Exo"/>
              </a:rPr>
            </a:br>
            <a:endParaRPr b="0" i="0" sz="1700" u="none" cap="none" strike="noStrike">
              <a:solidFill>
                <a:schemeClr val="lt1"/>
              </a:solidFill>
              <a:latin typeface="Exo"/>
              <a:ea typeface="Exo"/>
              <a:cs typeface="Exo"/>
              <a:sym typeface="Exo"/>
            </a:endParaRPr>
          </a:p>
          <a:p>
            <a:pPr indent="0" lvl="0" marL="0" marR="0" rtl="0" algn="ctr">
              <a:lnSpc>
                <a:spcPct val="115000"/>
              </a:lnSpc>
              <a:spcBef>
                <a:spcPts val="1200"/>
              </a:spcBef>
              <a:spcAft>
                <a:spcPts val="0"/>
              </a:spcAft>
              <a:buClr>
                <a:srgbClr val="000000"/>
              </a:buClr>
              <a:buSzPts val="1700"/>
              <a:buFont typeface="Arial"/>
              <a:buNone/>
            </a:pPr>
            <a:r>
              <a:rPr b="0" i="0" lang="en" sz="1700" u="none" cap="none" strike="noStrike">
                <a:solidFill>
                  <a:schemeClr val="lt1"/>
                </a:solidFill>
                <a:latin typeface="Exo"/>
                <a:ea typeface="Exo"/>
                <a:cs typeface="Exo"/>
                <a:sym typeface="Exo"/>
              </a:rPr>
              <a:t>Now you're ready to test your panel safely!</a:t>
            </a:r>
            <a:endParaRPr b="1" i="0" sz="15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120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p:txBody>
      </p:sp>
      <p:pic>
        <p:nvPicPr>
          <p:cNvPr id="476" name="Google Shape;476;p58"/>
          <p:cNvPicPr preferRelativeResize="0"/>
          <p:nvPr/>
        </p:nvPicPr>
        <p:blipFill rotWithShape="1">
          <a:blip r:embed="rId3">
            <a:alphaModFix/>
          </a:blip>
          <a:srcRect b="0" l="0" r="0" t="0"/>
          <a:stretch/>
        </p:blipFill>
        <p:spPr>
          <a:xfrm>
            <a:off x="4781625" y="1047388"/>
            <a:ext cx="3898750" cy="29642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9"/>
          <p:cNvSpPr txBox="1"/>
          <p:nvPr/>
        </p:nvSpPr>
        <p:spPr>
          <a:xfrm>
            <a:off x="331150" y="251300"/>
            <a:ext cx="59067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TESTING THE CIRCUIT:</a:t>
            </a:r>
            <a:endParaRPr b="1" i="0" sz="13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0" lang="en" sz="1350" u="none" cap="none" strike="noStrike">
                <a:solidFill>
                  <a:schemeClr val="lt1"/>
                </a:solidFill>
                <a:latin typeface="Exo"/>
                <a:ea typeface="Exo"/>
                <a:cs typeface="Exo"/>
                <a:sym typeface="Exo"/>
              </a:rPr>
              <a:t>Now that the </a:t>
            </a:r>
            <a:r>
              <a:rPr b="1" i="0" lang="en" sz="1350" u="none" cap="none" strike="noStrike">
                <a:solidFill>
                  <a:schemeClr val="lt1"/>
                </a:solidFill>
                <a:latin typeface="Exo"/>
                <a:ea typeface="Exo"/>
                <a:cs typeface="Exo"/>
                <a:sym typeface="Exo"/>
              </a:rPr>
              <a:t>fuses are in</a:t>
            </a:r>
            <a:r>
              <a:rPr b="0" i="0" lang="en" sz="1350" u="none" cap="none" strike="noStrike">
                <a:solidFill>
                  <a:schemeClr val="lt1"/>
                </a:solidFill>
                <a:latin typeface="Exo"/>
                <a:ea typeface="Exo"/>
                <a:cs typeface="Exo"/>
                <a:sym typeface="Exo"/>
              </a:rPr>
              <a:t>, the </a:t>
            </a:r>
            <a:r>
              <a:rPr b="1" i="0" lang="en" sz="1350" u="none" cap="none" strike="noStrike">
                <a:solidFill>
                  <a:schemeClr val="lt1"/>
                </a:solidFill>
                <a:latin typeface="Exo"/>
                <a:ea typeface="Exo"/>
                <a:cs typeface="Exo"/>
                <a:sym typeface="Exo"/>
              </a:rPr>
              <a:t>key is off</a:t>
            </a:r>
            <a:r>
              <a:rPr b="0" i="0" lang="en" sz="1350" u="none" cap="none" strike="noStrike">
                <a:solidFill>
                  <a:schemeClr val="lt1"/>
                </a:solidFill>
                <a:latin typeface="Exo"/>
                <a:ea typeface="Exo"/>
                <a:cs typeface="Exo"/>
                <a:sym typeface="Exo"/>
              </a:rPr>
              <a:t>, and the </a:t>
            </a:r>
            <a:r>
              <a:rPr b="1" i="0" lang="en" sz="1350" u="none" cap="none" strike="noStrike">
                <a:solidFill>
                  <a:schemeClr val="lt1"/>
                </a:solidFill>
                <a:latin typeface="Exo"/>
                <a:ea typeface="Exo"/>
                <a:cs typeface="Exo"/>
                <a:sym typeface="Exo"/>
              </a:rPr>
              <a:t>battery is connected</a:t>
            </a:r>
            <a:r>
              <a:rPr b="0" i="0" lang="en" sz="1350" u="none" cap="none" strike="noStrike">
                <a:solidFill>
                  <a:schemeClr val="lt1"/>
                </a:solidFill>
                <a:latin typeface="Exo"/>
                <a:ea typeface="Exo"/>
                <a:cs typeface="Exo"/>
                <a:sym typeface="Exo"/>
              </a:rPr>
              <a:t>:</a:t>
            </a:r>
            <a:endParaRPr b="0" i="0" sz="1350" u="none" cap="none" strike="noStrike">
              <a:solidFill>
                <a:schemeClr val="lt1"/>
              </a:solidFill>
              <a:latin typeface="Exo"/>
              <a:ea typeface="Exo"/>
              <a:cs typeface="Exo"/>
              <a:sym typeface="Exo"/>
            </a:endParaRPr>
          </a:p>
          <a:p>
            <a:pPr indent="-314325" lvl="0" marL="457200" marR="0" rtl="0" algn="l">
              <a:lnSpc>
                <a:spcPct val="115000"/>
              </a:lnSpc>
              <a:spcBef>
                <a:spcPts val="1200"/>
              </a:spcBef>
              <a:spcAft>
                <a:spcPts val="0"/>
              </a:spcAft>
              <a:buClr>
                <a:schemeClr val="lt1"/>
              </a:buClr>
              <a:buSzPts val="1350"/>
              <a:buFont typeface="Arial"/>
              <a:buAutoNum type="arabicPeriod"/>
            </a:pPr>
            <a:r>
              <a:rPr b="1" i="0" lang="en" sz="1350" u="none" cap="none" strike="noStrike">
                <a:solidFill>
                  <a:schemeClr val="lt1"/>
                </a:solidFill>
                <a:latin typeface="Exo"/>
                <a:ea typeface="Exo"/>
                <a:cs typeface="Exo"/>
                <a:sym typeface="Exo"/>
              </a:rPr>
              <a:t>Plug the charge plug</a:t>
            </a:r>
            <a:r>
              <a:rPr b="0" i="0" lang="en" sz="1350" u="none" cap="none" strike="noStrike">
                <a:solidFill>
                  <a:schemeClr val="lt1"/>
                </a:solidFill>
                <a:latin typeface="Exo"/>
                <a:ea typeface="Exo"/>
                <a:cs typeface="Exo"/>
                <a:sym typeface="Exo"/>
              </a:rPr>
              <a:t> into the </a:t>
            </a:r>
            <a:r>
              <a:rPr b="1" i="0" lang="en" sz="1350" u="none" cap="none" strike="noStrike">
                <a:solidFill>
                  <a:schemeClr val="lt1"/>
                </a:solidFill>
                <a:latin typeface="Exo"/>
                <a:ea typeface="Exo"/>
                <a:cs typeface="Exo"/>
                <a:sym typeface="Exo"/>
              </a:rPr>
              <a:t>charge socket</a:t>
            </a:r>
            <a:r>
              <a:rPr b="0" i="0" lang="en" sz="1350" u="none" cap="none" strike="noStrike">
                <a:solidFill>
                  <a:schemeClr val="lt1"/>
                </a:solidFill>
                <a:latin typeface="Exo"/>
                <a:ea typeface="Exo"/>
                <a:cs typeface="Exo"/>
                <a:sym typeface="Exo"/>
              </a:rPr>
              <a:t>.</a:t>
            </a:r>
            <a:endParaRPr b="0" i="0" sz="1350" u="none" cap="none" strike="noStrike">
              <a:solidFill>
                <a:schemeClr val="lt1"/>
              </a:solidFill>
              <a:latin typeface="Exo"/>
              <a:ea typeface="Exo"/>
              <a:cs typeface="Exo"/>
              <a:sym typeface="Exo"/>
            </a:endParaRPr>
          </a:p>
          <a:p>
            <a:pPr indent="-314325" lvl="0" marL="457200" marR="0" rtl="0" algn="l">
              <a:lnSpc>
                <a:spcPct val="115000"/>
              </a:lnSpc>
              <a:spcBef>
                <a:spcPts val="0"/>
              </a:spcBef>
              <a:spcAft>
                <a:spcPts val="0"/>
              </a:spcAft>
              <a:buClr>
                <a:schemeClr val="lt1"/>
              </a:buClr>
              <a:buSzPts val="1350"/>
              <a:buFont typeface="Exo"/>
              <a:buAutoNum type="arabicPeriod"/>
            </a:pPr>
            <a:r>
              <a:rPr b="0" i="0" lang="en" sz="1350" u="none" cap="none" strike="noStrike">
                <a:solidFill>
                  <a:schemeClr val="lt1"/>
                </a:solidFill>
                <a:latin typeface="Exo"/>
                <a:ea typeface="Exo"/>
                <a:cs typeface="Exo"/>
                <a:sym typeface="Exo"/>
              </a:rPr>
              <a:t>If everything is wired correctly:</a:t>
            </a:r>
            <a:endParaRPr b="0" i="0" sz="1350" u="none" cap="none" strike="noStrike">
              <a:solidFill>
                <a:schemeClr val="lt1"/>
              </a:solidFill>
              <a:latin typeface="Exo"/>
              <a:ea typeface="Exo"/>
              <a:cs typeface="Exo"/>
              <a:sym typeface="Exo"/>
            </a:endParaRPr>
          </a:p>
          <a:p>
            <a:pPr indent="-314325" lvl="1" marL="914400" marR="0" rtl="0" algn="l">
              <a:lnSpc>
                <a:spcPct val="115000"/>
              </a:lnSpc>
              <a:spcBef>
                <a:spcPts val="0"/>
              </a:spcBef>
              <a:spcAft>
                <a:spcPts val="0"/>
              </a:spcAft>
              <a:buClr>
                <a:schemeClr val="lt1"/>
              </a:buClr>
              <a:buSzPts val="1350"/>
              <a:buFont typeface="Arial"/>
              <a:buChar char="○"/>
            </a:pPr>
            <a:r>
              <a:rPr b="0" i="0" lang="en" sz="1350" u="none" cap="none" strike="noStrike">
                <a:solidFill>
                  <a:schemeClr val="lt1"/>
                </a:solidFill>
                <a:latin typeface="Exo"/>
                <a:ea typeface="Exo"/>
                <a:cs typeface="Exo"/>
                <a:sym typeface="Exo"/>
              </a:rPr>
              <a:t>You should hear a </a:t>
            </a:r>
            <a:r>
              <a:rPr b="1" i="0" lang="en" sz="1350" u="none" cap="none" strike="noStrike">
                <a:solidFill>
                  <a:schemeClr val="lt1"/>
                </a:solidFill>
                <a:latin typeface="Exo"/>
                <a:ea typeface="Exo"/>
                <a:cs typeface="Exo"/>
                <a:sym typeface="Exo"/>
              </a:rPr>
              <a:t>click</a:t>
            </a:r>
            <a:r>
              <a:rPr b="0" i="0" lang="en" sz="1350" u="none" cap="none" strike="noStrike">
                <a:solidFill>
                  <a:schemeClr val="lt1"/>
                </a:solidFill>
                <a:latin typeface="Exo"/>
                <a:ea typeface="Exo"/>
                <a:cs typeface="Exo"/>
                <a:sym typeface="Exo"/>
              </a:rPr>
              <a:t> (that’s the </a:t>
            </a:r>
            <a:r>
              <a:rPr b="1" i="0" lang="en" sz="1350" u="none" cap="none" strike="noStrike">
                <a:solidFill>
                  <a:schemeClr val="lt1"/>
                </a:solidFill>
                <a:latin typeface="Exo"/>
                <a:ea typeface="Exo"/>
                <a:cs typeface="Exo"/>
                <a:sym typeface="Exo"/>
              </a:rPr>
              <a:t>charge relay</a:t>
            </a:r>
            <a:r>
              <a:rPr b="0" i="0" lang="en" sz="1350" u="none" cap="none" strike="noStrike">
                <a:solidFill>
                  <a:schemeClr val="lt1"/>
                </a:solidFill>
                <a:latin typeface="Exo"/>
                <a:ea typeface="Exo"/>
                <a:cs typeface="Exo"/>
                <a:sym typeface="Exo"/>
              </a:rPr>
              <a:t> turning on).</a:t>
            </a:r>
            <a:endParaRPr b="0" i="0" sz="1350" u="none" cap="none" strike="noStrike">
              <a:solidFill>
                <a:schemeClr val="lt1"/>
              </a:solidFill>
              <a:latin typeface="Exo"/>
              <a:ea typeface="Exo"/>
              <a:cs typeface="Exo"/>
              <a:sym typeface="Exo"/>
            </a:endParaRPr>
          </a:p>
          <a:p>
            <a:pPr indent="-314325" lvl="1" marL="914400" marR="0" rtl="0" algn="l">
              <a:lnSpc>
                <a:spcPct val="115000"/>
              </a:lnSpc>
              <a:spcBef>
                <a:spcPts val="0"/>
              </a:spcBef>
              <a:spcAft>
                <a:spcPts val="0"/>
              </a:spcAft>
              <a:buClr>
                <a:schemeClr val="lt1"/>
              </a:buClr>
              <a:buSzPts val="1350"/>
              <a:buFont typeface="Arial"/>
              <a:buChar char="○"/>
            </a:pPr>
            <a:r>
              <a:rPr b="0" i="0" lang="en" sz="1350" u="none" cap="none" strike="noStrike">
                <a:solidFill>
                  <a:schemeClr val="lt1"/>
                </a:solidFill>
                <a:latin typeface="Exo"/>
                <a:ea typeface="Exo"/>
                <a:cs typeface="Exo"/>
                <a:sym typeface="Exo"/>
              </a:rPr>
              <a:t>The </a:t>
            </a:r>
            <a:r>
              <a:rPr b="1" i="0" lang="en" sz="1350" u="none" cap="none" strike="noStrike">
                <a:solidFill>
                  <a:schemeClr val="lt1"/>
                </a:solidFill>
                <a:latin typeface="Exo"/>
                <a:ea typeface="Exo"/>
                <a:cs typeface="Exo"/>
                <a:sym typeface="Exo"/>
              </a:rPr>
              <a:t>blue light</a:t>
            </a:r>
            <a:r>
              <a:rPr b="0" i="0" lang="en" sz="1350" u="none" cap="none" strike="noStrike">
                <a:solidFill>
                  <a:schemeClr val="lt1"/>
                </a:solidFill>
                <a:latin typeface="Exo"/>
                <a:ea typeface="Exo"/>
                <a:cs typeface="Exo"/>
                <a:sym typeface="Exo"/>
              </a:rPr>
              <a:t> should also turn on.</a:t>
            </a:r>
            <a:endParaRPr b="0" i="0" sz="135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chemeClr val="dk1"/>
              </a:buClr>
              <a:buSzPts val="1100"/>
              <a:buFont typeface="Arial"/>
              <a:buNone/>
            </a:pPr>
            <a:r>
              <a:rPr b="1" i="0" lang="en" sz="1350" u="none" cap="none" strike="noStrike">
                <a:solidFill>
                  <a:schemeClr val="lt1"/>
                </a:solidFill>
                <a:latin typeface="Exo"/>
                <a:ea typeface="Exo"/>
                <a:cs typeface="Exo"/>
                <a:sym typeface="Exo"/>
              </a:rPr>
              <a:t>If the Blue Light Doesn’t Turn On:</a:t>
            </a:r>
            <a:endParaRPr b="1" i="0" sz="1350" u="none" cap="none" strike="noStrike">
              <a:solidFill>
                <a:schemeClr val="lt1"/>
              </a:solidFill>
              <a:latin typeface="Exo"/>
              <a:ea typeface="Exo"/>
              <a:cs typeface="Exo"/>
              <a:sym typeface="Exo"/>
            </a:endParaRPr>
          </a:p>
          <a:p>
            <a:pPr indent="-314325" lvl="0" marL="457200" marR="0" rtl="0" algn="l">
              <a:lnSpc>
                <a:spcPct val="115000"/>
              </a:lnSpc>
              <a:spcBef>
                <a:spcPts val="1200"/>
              </a:spcBef>
              <a:spcAft>
                <a:spcPts val="0"/>
              </a:spcAft>
              <a:buClr>
                <a:schemeClr val="lt1"/>
              </a:buClr>
              <a:buSzPts val="1350"/>
              <a:buFont typeface="Arial"/>
              <a:buChar char="●"/>
            </a:pPr>
            <a:r>
              <a:rPr b="0" i="0" lang="en" sz="1350" u="none" cap="none" strike="noStrike">
                <a:solidFill>
                  <a:schemeClr val="lt1"/>
                </a:solidFill>
                <a:latin typeface="Exo"/>
                <a:ea typeface="Exo"/>
                <a:cs typeface="Exo"/>
                <a:sym typeface="Exo"/>
              </a:rPr>
              <a:t>First, </a:t>
            </a:r>
            <a:r>
              <a:rPr b="1" i="0" lang="en" sz="1350" u="none" cap="none" strike="noStrike">
                <a:solidFill>
                  <a:schemeClr val="lt1"/>
                </a:solidFill>
                <a:latin typeface="Exo"/>
                <a:ea typeface="Exo"/>
                <a:cs typeface="Exo"/>
                <a:sym typeface="Exo"/>
              </a:rPr>
              <a:t>check the red toggle switch</a:t>
            </a:r>
            <a:r>
              <a:rPr b="0" i="0" lang="en" sz="1350" u="none" cap="none" strike="noStrike">
                <a:solidFill>
                  <a:schemeClr val="lt1"/>
                </a:solidFill>
                <a:latin typeface="Exo"/>
                <a:ea typeface="Exo"/>
                <a:cs typeface="Exo"/>
                <a:sym typeface="Exo"/>
              </a:rPr>
              <a:t> (big red button) — make sure it's ON so power can get to the Always On Fuse Block.</a:t>
            </a:r>
            <a:endParaRPr b="0" i="0" sz="1350" u="none" cap="none" strike="noStrike">
              <a:solidFill>
                <a:schemeClr val="lt1"/>
              </a:solidFill>
              <a:latin typeface="Exo"/>
              <a:ea typeface="Exo"/>
              <a:cs typeface="Exo"/>
              <a:sym typeface="Exo"/>
            </a:endParaRPr>
          </a:p>
          <a:p>
            <a:pPr indent="-314325" lvl="0" marL="457200" marR="0" rtl="0" algn="l">
              <a:lnSpc>
                <a:spcPct val="115000"/>
              </a:lnSpc>
              <a:spcBef>
                <a:spcPts val="0"/>
              </a:spcBef>
              <a:spcAft>
                <a:spcPts val="0"/>
              </a:spcAft>
              <a:buClr>
                <a:schemeClr val="lt1"/>
              </a:buClr>
              <a:buSzPts val="1350"/>
              <a:buFont typeface="Arial"/>
              <a:buChar char="●"/>
            </a:pPr>
            <a:r>
              <a:rPr b="0" i="0" lang="en" sz="1350" u="none" cap="none" strike="noStrike">
                <a:solidFill>
                  <a:schemeClr val="lt1"/>
                </a:solidFill>
                <a:latin typeface="Exo"/>
                <a:ea typeface="Exo"/>
                <a:cs typeface="Exo"/>
                <a:sym typeface="Exo"/>
              </a:rPr>
              <a:t>Still nothing? </a:t>
            </a:r>
            <a:r>
              <a:rPr b="1" i="0" lang="en" sz="1350" u="none" cap="none" strike="noStrike">
                <a:solidFill>
                  <a:schemeClr val="lt1"/>
                </a:solidFill>
                <a:latin typeface="Exo"/>
                <a:ea typeface="Exo"/>
                <a:cs typeface="Exo"/>
                <a:sym typeface="Exo"/>
              </a:rPr>
              <a:t>Check the fuses</a:t>
            </a:r>
            <a:r>
              <a:rPr b="0" i="0" lang="en" sz="1350" u="none" cap="none" strike="noStrike">
                <a:solidFill>
                  <a:schemeClr val="lt1"/>
                </a:solidFill>
                <a:latin typeface="Exo"/>
                <a:ea typeface="Exo"/>
                <a:cs typeface="Exo"/>
                <a:sym typeface="Exo"/>
              </a:rPr>
              <a:t> next.</a:t>
            </a:r>
            <a:endParaRPr b="0" i="0" sz="1350" u="none" cap="none" strike="noStrike">
              <a:solidFill>
                <a:schemeClr val="lt1"/>
              </a:solidFill>
              <a:latin typeface="Exo"/>
              <a:ea typeface="Exo"/>
              <a:cs typeface="Exo"/>
              <a:sym typeface="Exo"/>
            </a:endParaRPr>
          </a:p>
          <a:p>
            <a:pPr indent="-314325" lvl="0" marL="457200" marR="0" rtl="0" algn="l">
              <a:lnSpc>
                <a:spcPct val="115000"/>
              </a:lnSpc>
              <a:spcBef>
                <a:spcPts val="0"/>
              </a:spcBef>
              <a:spcAft>
                <a:spcPts val="0"/>
              </a:spcAft>
              <a:buClr>
                <a:schemeClr val="lt1"/>
              </a:buClr>
              <a:buSzPts val="1350"/>
              <a:buFont typeface="Arial"/>
              <a:buChar char="●"/>
            </a:pPr>
            <a:r>
              <a:rPr b="0" i="0" lang="en" sz="1350" u="none" cap="none" strike="noStrike">
                <a:solidFill>
                  <a:schemeClr val="lt1"/>
                </a:solidFill>
                <a:latin typeface="Exo"/>
                <a:ea typeface="Exo"/>
                <a:cs typeface="Exo"/>
                <a:sym typeface="Exo"/>
              </a:rPr>
              <a:t>If fuses are OK, the problem is probably in the </a:t>
            </a:r>
            <a:r>
              <a:rPr b="1" i="0" lang="en" sz="1350" u="none" cap="none" strike="noStrike">
                <a:solidFill>
                  <a:schemeClr val="lt1"/>
                </a:solidFill>
                <a:latin typeface="Exo"/>
                <a:ea typeface="Exo"/>
                <a:cs typeface="Exo"/>
                <a:sym typeface="Exo"/>
              </a:rPr>
              <a:t>wiring</a:t>
            </a:r>
            <a:r>
              <a:rPr b="0" i="0" lang="en" sz="1350" u="none" cap="none" strike="noStrike">
                <a:solidFill>
                  <a:schemeClr val="lt1"/>
                </a:solidFill>
                <a:latin typeface="Exo"/>
                <a:ea typeface="Exo"/>
                <a:cs typeface="Exo"/>
                <a:sym typeface="Exo"/>
              </a:rPr>
              <a:t>. Check for:</a:t>
            </a:r>
            <a:endParaRPr b="0" i="0" sz="1350" u="none" cap="none" strike="noStrike">
              <a:solidFill>
                <a:schemeClr val="lt1"/>
              </a:solidFill>
              <a:latin typeface="Exo"/>
              <a:ea typeface="Exo"/>
              <a:cs typeface="Exo"/>
              <a:sym typeface="Exo"/>
            </a:endParaRPr>
          </a:p>
          <a:p>
            <a:pPr indent="-314325" lvl="1" marL="914400" marR="0" rtl="0" algn="l">
              <a:lnSpc>
                <a:spcPct val="115000"/>
              </a:lnSpc>
              <a:spcBef>
                <a:spcPts val="0"/>
              </a:spcBef>
              <a:spcAft>
                <a:spcPts val="0"/>
              </a:spcAft>
              <a:buClr>
                <a:schemeClr val="lt1"/>
              </a:buClr>
              <a:buSzPts val="1350"/>
              <a:buFont typeface="Exo"/>
              <a:buChar char="○"/>
            </a:pPr>
            <a:r>
              <a:rPr b="1" i="0" lang="en" sz="1350" u="none" cap="none" strike="noStrike">
                <a:solidFill>
                  <a:schemeClr val="lt1"/>
                </a:solidFill>
                <a:latin typeface="Exo"/>
                <a:ea typeface="Exo"/>
                <a:cs typeface="Exo"/>
                <a:sym typeface="Exo"/>
              </a:rPr>
              <a:t>Loose wires</a:t>
            </a:r>
            <a:endParaRPr b="1" i="0" sz="1350" u="none" cap="none" strike="noStrike">
              <a:solidFill>
                <a:schemeClr val="lt1"/>
              </a:solidFill>
              <a:latin typeface="Exo"/>
              <a:ea typeface="Exo"/>
              <a:cs typeface="Exo"/>
              <a:sym typeface="Exo"/>
            </a:endParaRPr>
          </a:p>
          <a:p>
            <a:pPr indent="-314325" lvl="1" marL="914400" marR="0" rtl="0" algn="l">
              <a:lnSpc>
                <a:spcPct val="115000"/>
              </a:lnSpc>
              <a:spcBef>
                <a:spcPts val="0"/>
              </a:spcBef>
              <a:spcAft>
                <a:spcPts val="0"/>
              </a:spcAft>
              <a:buClr>
                <a:schemeClr val="lt1"/>
              </a:buClr>
              <a:buSzPts val="1350"/>
              <a:buFont typeface="Exo"/>
              <a:buChar char="○"/>
            </a:pPr>
            <a:r>
              <a:rPr b="1" i="0" lang="en" sz="1350" u="none" cap="none" strike="noStrike">
                <a:solidFill>
                  <a:schemeClr val="lt1"/>
                </a:solidFill>
                <a:latin typeface="Exo"/>
                <a:ea typeface="Exo"/>
                <a:cs typeface="Exo"/>
                <a:sym typeface="Exo"/>
              </a:rPr>
              <a:t>Missing wires</a:t>
            </a:r>
            <a:endParaRPr b="1" i="0" sz="1350" u="none" cap="none" strike="noStrike">
              <a:solidFill>
                <a:schemeClr val="lt1"/>
              </a:solidFill>
              <a:latin typeface="Exo"/>
              <a:ea typeface="Exo"/>
              <a:cs typeface="Exo"/>
              <a:sym typeface="Exo"/>
            </a:endParaRPr>
          </a:p>
          <a:p>
            <a:pPr indent="-314325" lvl="1" marL="914400" marR="0" rtl="0" algn="l">
              <a:lnSpc>
                <a:spcPct val="115000"/>
              </a:lnSpc>
              <a:spcBef>
                <a:spcPts val="0"/>
              </a:spcBef>
              <a:spcAft>
                <a:spcPts val="0"/>
              </a:spcAft>
              <a:buClr>
                <a:schemeClr val="lt1"/>
              </a:buClr>
              <a:buSzPts val="1350"/>
              <a:buFont typeface="Exo"/>
              <a:buChar char="○"/>
            </a:pPr>
            <a:r>
              <a:rPr b="1" i="0" lang="en" sz="1350" u="none" cap="none" strike="noStrike">
                <a:solidFill>
                  <a:schemeClr val="lt1"/>
                </a:solidFill>
                <a:latin typeface="Exo"/>
                <a:ea typeface="Exo"/>
                <a:cs typeface="Exo"/>
                <a:sym typeface="Exo"/>
              </a:rPr>
              <a:t>Wires in the wrong place</a:t>
            </a:r>
            <a:endParaRPr b="1" i="0" sz="1350" u="none" cap="none" strike="noStrike">
              <a:solidFill>
                <a:schemeClr val="lt1"/>
              </a:solidFill>
              <a:latin typeface="Exo"/>
              <a:ea typeface="Exo"/>
              <a:cs typeface="Exo"/>
              <a:sym typeface="Exo"/>
            </a:endParaRPr>
          </a:p>
          <a:p>
            <a:pPr indent="0" lvl="0" marL="0" marR="0" rtl="0" algn="ctr">
              <a:lnSpc>
                <a:spcPct val="115000"/>
              </a:lnSpc>
              <a:spcBef>
                <a:spcPts val="1200"/>
              </a:spcBef>
              <a:spcAft>
                <a:spcPts val="0"/>
              </a:spcAft>
              <a:buClr>
                <a:schemeClr val="dk1"/>
              </a:buClr>
              <a:buSzPts val="1100"/>
              <a:buFont typeface="Arial"/>
              <a:buNone/>
            </a:pPr>
            <a:r>
              <a:rPr b="0" i="1" lang="en" sz="1350" u="none" cap="none" strike="noStrike">
                <a:solidFill>
                  <a:schemeClr val="lt1"/>
                </a:solidFill>
                <a:latin typeface="Exo"/>
                <a:ea typeface="Exo"/>
                <a:cs typeface="Exo"/>
                <a:sym typeface="Exo"/>
              </a:rPr>
              <a:t>Take your time and trace each wire carefully!</a:t>
            </a:r>
            <a:endParaRPr b="0" i="1" sz="135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t/>
            </a:r>
            <a:endParaRPr b="0" i="0" sz="15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300"/>
              <a:buFont typeface="Arial"/>
              <a:buNone/>
            </a:pPr>
            <a:r>
              <a:t/>
            </a:r>
            <a:endParaRPr b="1" i="0" sz="13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120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p:txBody>
      </p:sp>
      <p:pic>
        <p:nvPicPr>
          <p:cNvPr id="482" name="Google Shape;482;p59"/>
          <p:cNvPicPr preferRelativeResize="0"/>
          <p:nvPr/>
        </p:nvPicPr>
        <p:blipFill rotWithShape="1">
          <a:blip r:embed="rId3">
            <a:alphaModFix/>
          </a:blip>
          <a:srcRect b="0" l="0" r="0" t="0"/>
          <a:stretch/>
        </p:blipFill>
        <p:spPr>
          <a:xfrm>
            <a:off x="6237825" y="1615663"/>
            <a:ext cx="2522000" cy="1912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6"/>
          <p:cNvPicPr preferRelativeResize="0"/>
          <p:nvPr/>
        </p:nvPicPr>
        <p:blipFill rotWithShape="1">
          <a:blip r:embed="rId3">
            <a:alphaModFix/>
          </a:blip>
          <a:srcRect b="0" l="0" r="0" t="0"/>
          <a:stretch/>
        </p:blipFill>
        <p:spPr>
          <a:xfrm>
            <a:off x="5982900" y="251300"/>
            <a:ext cx="2876550" cy="2171700"/>
          </a:xfrm>
          <a:prstGeom prst="rect">
            <a:avLst/>
          </a:prstGeom>
          <a:noFill/>
          <a:ln>
            <a:noFill/>
          </a:ln>
        </p:spPr>
      </p:pic>
      <p:sp>
        <p:nvSpPr>
          <p:cNvPr id="93" name="Google Shape;93;p6"/>
          <p:cNvSpPr txBox="1"/>
          <p:nvPr/>
        </p:nvSpPr>
        <p:spPr>
          <a:xfrm>
            <a:off x="331150" y="251300"/>
            <a:ext cx="4776000" cy="4697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COMPONENTS LIST (CONTINUED):</a:t>
            </a:r>
            <a:endParaRPr b="0" i="0" sz="1800" u="none" cap="none" strike="noStrike">
              <a:solidFill>
                <a:schemeClr val="lt1"/>
              </a:solidFill>
              <a:latin typeface="Exo"/>
              <a:ea typeface="Exo"/>
              <a:cs typeface="Exo"/>
              <a:sym typeface="Exo"/>
            </a:endParaRPr>
          </a:p>
          <a:p>
            <a:pPr indent="-355600" lvl="0" marL="457200" marR="0" rtl="0" algn="l">
              <a:lnSpc>
                <a:spcPct val="115000"/>
              </a:lnSpc>
              <a:spcBef>
                <a:spcPts val="1000"/>
              </a:spcBef>
              <a:spcAft>
                <a:spcPts val="0"/>
              </a:spcAft>
              <a:buClr>
                <a:schemeClr val="lt1"/>
              </a:buClr>
              <a:buSzPts val="2000"/>
              <a:buFont typeface="Exo"/>
              <a:buChar char="●"/>
            </a:pPr>
            <a:r>
              <a:rPr b="0" i="0" lang="en" sz="2000" u="none" cap="none" strike="noStrike">
                <a:solidFill>
                  <a:schemeClr val="lt1"/>
                </a:solidFill>
                <a:latin typeface="Exo"/>
                <a:ea typeface="Exo"/>
                <a:cs typeface="Exo"/>
                <a:sym typeface="Exo"/>
              </a:rPr>
              <a:t>Socket (E)</a:t>
            </a:r>
            <a:endParaRPr b="0" i="0" sz="2000" u="none" cap="none" strike="noStrike">
              <a:solidFill>
                <a:schemeClr val="lt1"/>
              </a:solidFill>
              <a:latin typeface="Exo"/>
              <a:ea typeface="Exo"/>
              <a:cs typeface="Exo"/>
              <a:sym typeface="Exo"/>
            </a:endParaRPr>
          </a:p>
          <a:p>
            <a:pPr indent="-355600" lvl="1" marL="914400" marR="0" rtl="0" algn="l">
              <a:lnSpc>
                <a:spcPct val="115000"/>
              </a:lnSpc>
              <a:spcBef>
                <a:spcPts val="0"/>
              </a:spcBef>
              <a:spcAft>
                <a:spcPts val="0"/>
              </a:spcAft>
              <a:buClr>
                <a:schemeClr val="lt1"/>
              </a:buClr>
              <a:buSzPts val="2000"/>
              <a:buFont typeface="Exo"/>
              <a:buChar char="○"/>
            </a:pPr>
            <a:r>
              <a:rPr b="0" i="0" lang="en" sz="2000" u="none" cap="none" strike="noStrike">
                <a:solidFill>
                  <a:schemeClr val="lt1"/>
                </a:solidFill>
                <a:latin typeface="Exo"/>
                <a:ea typeface="Exo"/>
                <a:cs typeface="Exo"/>
                <a:sym typeface="Exo"/>
              </a:rPr>
              <a:t>Represents AC power inlet for vehicle charging</a:t>
            </a:r>
            <a:endParaRPr b="0" i="0" sz="2000" u="none" cap="none" strike="noStrike">
              <a:solidFill>
                <a:schemeClr val="lt1"/>
              </a:solidFill>
              <a:latin typeface="Exo"/>
              <a:ea typeface="Exo"/>
              <a:cs typeface="Exo"/>
              <a:sym typeface="Exo"/>
            </a:endParaRPr>
          </a:p>
          <a:p>
            <a:pPr indent="-336550" lvl="1" marL="914400" marR="0" rtl="0" algn="l">
              <a:lnSpc>
                <a:spcPct val="115000"/>
              </a:lnSpc>
              <a:spcBef>
                <a:spcPts val="0"/>
              </a:spcBef>
              <a:spcAft>
                <a:spcPts val="0"/>
              </a:spcAft>
              <a:buClr>
                <a:schemeClr val="lt1"/>
              </a:buClr>
              <a:buSzPts val="1700"/>
              <a:buFont typeface="Exo"/>
              <a:buChar char="○"/>
            </a:pPr>
            <a:r>
              <a:rPr b="0" i="1" lang="en" sz="1700" u="none" cap="none" strike="noStrike">
                <a:solidFill>
                  <a:schemeClr val="lt1"/>
                </a:solidFill>
                <a:latin typeface="Exo"/>
                <a:ea typeface="Exo"/>
                <a:cs typeface="Exo"/>
                <a:sym typeface="Exo"/>
              </a:rPr>
              <a:t>Only use with the corresponding plug from the kit. Do not plug extension or other cords into the socket.</a:t>
            </a:r>
            <a:endParaRPr b="0" i="1" sz="1700" u="none" cap="none" strike="noStrike">
              <a:solidFill>
                <a:schemeClr val="lt1"/>
              </a:solidFill>
              <a:latin typeface="Exo"/>
              <a:ea typeface="Exo"/>
              <a:cs typeface="Exo"/>
              <a:sym typeface="Exo"/>
            </a:endParaRPr>
          </a:p>
          <a:p>
            <a:pPr indent="-355600" lvl="0" marL="457200" marR="0" rtl="0" algn="l">
              <a:lnSpc>
                <a:spcPct val="115000"/>
              </a:lnSpc>
              <a:spcBef>
                <a:spcPts val="0"/>
              </a:spcBef>
              <a:spcAft>
                <a:spcPts val="0"/>
              </a:spcAft>
              <a:buClr>
                <a:schemeClr val="lt1"/>
              </a:buClr>
              <a:buSzPts val="2000"/>
              <a:buFont typeface="Exo"/>
              <a:buChar char="●"/>
            </a:pPr>
            <a:r>
              <a:rPr b="0" i="0" lang="en" sz="2000" u="none" cap="none" strike="noStrike">
                <a:solidFill>
                  <a:schemeClr val="lt1"/>
                </a:solidFill>
                <a:latin typeface="Exo"/>
                <a:ea typeface="Exo"/>
                <a:cs typeface="Exo"/>
                <a:sym typeface="Exo"/>
              </a:rPr>
              <a:t>Plug (F)</a:t>
            </a:r>
            <a:endParaRPr b="0" i="0" sz="2000" u="none" cap="none" strike="noStrike">
              <a:solidFill>
                <a:schemeClr val="lt1"/>
              </a:solidFill>
              <a:latin typeface="Exo"/>
              <a:ea typeface="Exo"/>
              <a:cs typeface="Exo"/>
              <a:sym typeface="Exo"/>
            </a:endParaRPr>
          </a:p>
          <a:p>
            <a:pPr indent="-355600" lvl="1" marL="914400" marR="0" rtl="0" algn="l">
              <a:lnSpc>
                <a:spcPct val="115000"/>
              </a:lnSpc>
              <a:spcBef>
                <a:spcPts val="0"/>
              </a:spcBef>
              <a:spcAft>
                <a:spcPts val="0"/>
              </a:spcAft>
              <a:buClr>
                <a:schemeClr val="lt1"/>
              </a:buClr>
              <a:buSzPts val="2000"/>
              <a:buFont typeface="Exo"/>
              <a:buChar char="○"/>
            </a:pPr>
            <a:r>
              <a:rPr b="0" i="0" lang="en" sz="2000" u="none" cap="none" strike="noStrike">
                <a:solidFill>
                  <a:schemeClr val="lt1"/>
                </a:solidFill>
                <a:latin typeface="Exo"/>
                <a:ea typeface="Exo"/>
                <a:cs typeface="Exo"/>
                <a:sym typeface="Exo"/>
              </a:rPr>
              <a:t>Represents AC line power</a:t>
            </a:r>
            <a:endParaRPr b="0" i="0" sz="2000" u="none" cap="none" strike="noStrike">
              <a:solidFill>
                <a:schemeClr val="lt1"/>
              </a:solidFill>
              <a:latin typeface="Exo"/>
              <a:ea typeface="Exo"/>
              <a:cs typeface="Exo"/>
              <a:sym typeface="Exo"/>
            </a:endParaRPr>
          </a:p>
          <a:p>
            <a:pPr indent="-336550" lvl="1" marL="914400" marR="0" rtl="0" algn="l">
              <a:lnSpc>
                <a:spcPct val="115000"/>
              </a:lnSpc>
              <a:spcBef>
                <a:spcPts val="0"/>
              </a:spcBef>
              <a:spcAft>
                <a:spcPts val="0"/>
              </a:spcAft>
              <a:buClr>
                <a:schemeClr val="lt1"/>
              </a:buClr>
              <a:buSzPts val="1700"/>
              <a:buFont typeface="Exo"/>
              <a:buChar char="○"/>
            </a:pPr>
            <a:r>
              <a:rPr b="0" i="1" lang="en" sz="1700" u="none" cap="none" strike="noStrike">
                <a:solidFill>
                  <a:schemeClr val="lt1"/>
                </a:solidFill>
                <a:latin typeface="Exo"/>
                <a:ea typeface="Exo"/>
                <a:cs typeface="Exo"/>
                <a:sym typeface="Exo"/>
              </a:rPr>
              <a:t>Only use with the corresponding socket from the kit. Do not plug extension or other cords into the plug.</a:t>
            </a:r>
            <a:endParaRPr b="1" i="0" sz="1500" u="none" cap="none" strike="noStrike">
              <a:solidFill>
                <a:schemeClr val="lt1"/>
              </a:solidFill>
              <a:latin typeface="Exo"/>
              <a:ea typeface="Exo"/>
              <a:cs typeface="Exo"/>
              <a:sym typeface="Exo"/>
            </a:endParaRPr>
          </a:p>
          <a:p>
            <a:pPr indent="0" lvl="0" marL="0" marR="0" rtl="0" algn="l">
              <a:lnSpc>
                <a:spcPct val="100000"/>
              </a:lnSpc>
              <a:spcBef>
                <a:spcPts val="100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sp>
        <p:nvSpPr>
          <p:cNvPr id="94" name="Google Shape;94;p6"/>
          <p:cNvSpPr txBox="1"/>
          <p:nvPr/>
        </p:nvSpPr>
        <p:spPr>
          <a:xfrm>
            <a:off x="8536350" y="251300"/>
            <a:ext cx="323100" cy="3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E</a:t>
            </a:r>
            <a:endParaRPr b="1" i="0" sz="2000" u="none" cap="none" strike="noStrike">
              <a:solidFill>
                <a:srgbClr val="FF0000"/>
              </a:solidFill>
              <a:latin typeface="Exo"/>
              <a:ea typeface="Exo"/>
              <a:cs typeface="Exo"/>
              <a:sym typeface="Exo"/>
            </a:endParaRPr>
          </a:p>
        </p:txBody>
      </p:sp>
      <p:pic>
        <p:nvPicPr>
          <p:cNvPr id="95" name="Google Shape;95;p6"/>
          <p:cNvPicPr preferRelativeResize="0"/>
          <p:nvPr/>
        </p:nvPicPr>
        <p:blipFill rotWithShape="1">
          <a:blip r:embed="rId4">
            <a:alphaModFix/>
          </a:blip>
          <a:srcRect b="0" l="0" r="0" t="0"/>
          <a:stretch/>
        </p:blipFill>
        <p:spPr>
          <a:xfrm>
            <a:off x="5944805" y="2691575"/>
            <a:ext cx="2914645" cy="2171700"/>
          </a:xfrm>
          <a:prstGeom prst="rect">
            <a:avLst/>
          </a:prstGeom>
          <a:noFill/>
          <a:ln>
            <a:noFill/>
          </a:ln>
        </p:spPr>
      </p:pic>
      <p:sp>
        <p:nvSpPr>
          <p:cNvPr id="96" name="Google Shape;96;p6"/>
          <p:cNvSpPr txBox="1"/>
          <p:nvPr/>
        </p:nvSpPr>
        <p:spPr>
          <a:xfrm>
            <a:off x="8536350" y="2691575"/>
            <a:ext cx="323100" cy="3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F</a:t>
            </a:r>
            <a:endParaRPr b="1" i="0" sz="2000" u="none" cap="none" strike="noStrike">
              <a:solidFill>
                <a:srgbClr val="FF0000"/>
              </a:solidFill>
              <a:latin typeface="Exo"/>
              <a:ea typeface="Exo"/>
              <a:cs typeface="Exo"/>
              <a:sym typeface="Ex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0"/>
          <p:cNvSpPr txBox="1"/>
          <p:nvPr/>
        </p:nvSpPr>
        <p:spPr>
          <a:xfrm>
            <a:off x="331150" y="251300"/>
            <a:ext cx="63297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TESTING THE KEY CIRCUIT:</a:t>
            </a:r>
            <a:endParaRPr b="1" i="0" sz="13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0" lang="en" sz="1200" u="none" cap="none" strike="noStrike">
                <a:solidFill>
                  <a:schemeClr val="lt1"/>
                </a:solidFill>
                <a:latin typeface="Exo"/>
                <a:ea typeface="Exo"/>
                <a:cs typeface="Exo"/>
                <a:sym typeface="Exo"/>
              </a:rPr>
              <a:t>Once the </a:t>
            </a:r>
            <a:r>
              <a:rPr b="1" i="0" lang="en" sz="1200" u="none" cap="none" strike="noStrike">
                <a:solidFill>
                  <a:schemeClr val="lt1"/>
                </a:solidFill>
                <a:latin typeface="Exo"/>
                <a:ea typeface="Exo"/>
                <a:cs typeface="Exo"/>
                <a:sym typeface="Exo"/>
              </a:rPr>
              <a:t>blue light is on</a:t>
            </a:r>
            <a:r>
              <a:rPr b="0" i="0" lang="en" sz="1200" u="none" cap="none" strike="noStrike">
                <a:solidFill>
                  <a:schemeClr val="lt1"/>
                </a:solidFill>
                <a:latin typeface="Exo"/>
                <a:ea typeface="Exo"/>
                <a:cs typeface="Exo"/>
                <a:sym typeface="Exo"/>
              </a:rPr>
              <a:t> and the </a:t>
            </a:r>
            <a:r>
              <a:rPr b="1" i="0" lang="en" sz="1200" u="none" cap="none" strike="noStrike">
                <a:solidFill>
                  <a:schemeClr val="lt1"/>
                </a:solidFill>
                <a:latin typeface="Exo"/>
                <a:ea typeface="Exo"/>
                <a:cs typeface="Exo"/>
                <a:sym typeface="Exo"/>
              </a:rPr>
              <a:t>charge plug is still in</a:t>
            </a:r>
            <a:r>
              <a:rPr b="0" i="0" lang="en" sz="1200" u="none" cap="none" strike="noStrike">
                <a:solidFill>
                  <a:schemeClr val="lt1"/>
                </a:solidFill>
                <a:latin typeface="Exo"/>
                <a:ea typeface="Exo"/>
                <a:cs typeface="Exo"/>
                <a:sym typeface="Exo"/>
              </a:rPr>
              <a:t>:</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1200"/>
              </a:spcBef>
              <a:spcAft>
                <a:spcPts val="0"/>
              </a:spcAft>
              <a:buClr>
                <a:schemeClr val="lt1"/>
              </a:buClr>
              <a:buSzPts val="1200"/>
              <a:buFont typeface="Arial"/>
              <a:buAutoNum type="arabicPeriod"/>
            </a:pPr>
            <a:r>
              <a:rPr b="1" i="0" lang="en" sz="1200" u="none" cap="none" strike="noStrike">
                <a:solidFill>
                  <a:schemeClr val="lt1"/>
                </a:solidFill>
                <a:latin typeface="Exo"/>
                <a:ea typeface="Exo"/>
                <a:cs typeface="Exo"/>
                <a:sym typeface="Exo"/>
              </a:rPr>
              <a:t>Turn the key ON. Nothing should happen. </a:t>
            </a:r>
            <a:r>
              <a:rPr b="0" i="0" lang="en" sz="1200" u="none" cap="none" strike="noStrike">
                <a:solidFill>
                  <a:schemeClr val="lt1"/>
                </a:solidFill>
                <a:latin typeface="Exo"/>
                <a:ea typeface="Exo"/>
                <a:cs typeface="Exo"/>
                <a:sym typeface="Exo"/>
              </a:rPr>
              <a:t>This is a safety feature — it prevents the vehicle from moving while it's still charging.</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AutoNum type="arabicPeriod"/>
            </a:pPr>
            <a:r>
              <a:rPr b="1" i="0" lang="en" sz="1200" u="none" cap="none" strike="noStrike">
                <a:solidFill>
                  <a:schemeClr val="lt1"/>
                </a:solidFill>
                <a:latin typeface="Exo"/>
                <a:ea typeface="Exo"/>
                <a:cs typeface="Exo"/>
                <a:sym typeface="Exo"/>
              </a:rPr>
              <a:t>Turn the key OFF</a:t>
            </a:r>
            <a:r>
              <a:rPr b="0" i="0" lang="en" sz="1200" u="none" cap="none" strike="noStrike">
                <a:solidFill>
                  <a:schemeClr val="lt1"/>
                </a:solidFill>
                <a:latin typeface="Exo"/>
                <a:ea typeface="Exo"/>
                <a:cs typeface="Exo"/>
                <a:sym typeface="Exo"/>
              </a:rPr>
              <a:t> and </a:t>
            </a:r>
            <a:r>
              <a:rPr b="1" i="0" lang="en" sz="1200" u="none" cap="none" strike="noStrike">
                <a:solidFill>
                  <a:schemeClr val="lt1"/>
                </a:solidFill>
                <a:latin typeface="Exo"/>
                <a:ea typeface="Exo"/>
                <a:cs typeface="Exo"/>
                <a:sym typeface="Exo"/>
              </a:rPr>
              <a:t>remove the charge plug</a:t>
            </a:r>
            <a:r>
              <a:rPr b="0" i="0" lang="en" sz="1200" u="none" cap="none" strike="noStrike">
                <a:solidFill>
                  <a:schemeClr val="lt1"/>
                </a:solidFill>
                <a:latin typeface="Exo"/>
                <a:ea typeface="Exo"/>
                <a:cs typeface="Exo"/>
                <a:sym typeface="Exo"/>
              </a:rPr>
              <a:t> from the socket.</a:t>
            </a:r>
            <a:endParaRPr b="0" i="0" sz="12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200"/>
              <a:buFont typeface="Arial"/>
              <a:buNone/>
            </a:pPr>
            <a:r>
              <a:rPr b="1" i="0" lang="en" sz="1200" u="none" cap="none" strike="noStrike">
                <a:solidFill>
                  <a:schemeClr val="lt1"/>
                </a:solidFill>
                <a:latin typeface="Exo"/>
                <a:ea typeface="Exo"/>
                <a:cs typeface="Exo"/>
                <a:sym typeface="Exo"/>
              </a:rPr>
              <a:t>Now Test the Motor:</a:t>
            </a:r>
            <a:endParaRPr b="1" i="0" sz="1200" u="none" cap="none" strike="noStrike">
              <a:solidFill>
                <a:schemeClr val="lt1"/>
              </a:solidFill>
              <a:latin typeface="Exo"/>
              <a:ea typeface="Exo"/>
              <a:cs typeface="Exo"/>
              <a:sym typeface="Exo"/>
            </a:endParaRPr>
          </a:p>
          <a:p>
            <a:pPr indent="-304800" lvl="0" marL="457200" marR="0" rtl="0" algn="l">
              <a:lnSpc>
                <a:spcPct val="115000"/>
              </a:lnSpc>
              <a:spcBef>
                <a:spcPts val="1200"/>
              </a:spcBef>
              <a:spcAft>
                <a:spcPts val="0"/>
              </a:spcAft>
              <a:buClr>
                <a:schemeClr val="lt1"/>
              </a:buClr>
              <a:buSzPts val="1200"/>
              <a:buFont typeface="Arial"/>
              <a:buAutoNum type="arabicPeriod"/>
            </a:pPr>
            <a:r>
              <a:rPr b="0" i="0" lang="en" sz="1200" u="none" cap="none" strike="noStrike">
                <a:solidFill>
                  <a:schemeClr val="lt1"/>
                </a:solidFill>
                <a:latin typeface="Exo"/>
                <a:ea typeface="Exo"/>
                <a:cs typeface="Exo"/>
                <a:sym typeface="Exo"/>
              </a:rPr>
              <a:t>Make sure the </a:t>
            </a:r>
            <a:r>
              <a:rPr b="1" i="0" lang="en" sz="1200" u="none" cap="none" strike="noStrike">
                <a:solidFill>
                  <a:schemeClr val="lt1"/>
                </a:solidFill>
                <a:latin typeface="Exo"/>
                <a:ea typeface="Exo"/>
                <a:cs typeface="Exo"/>
                <a:sym typeface="Exo"/>
              </a:rPr>
              <a:t>On-Off-On switch</a:t>
            </a:r>
            <a:r>
              <a:rPr b="0" i="0" lang="en" sz="1200" u="none" cap="none" strike="noStrike">
                <a:solidFill>
                  <a:schemeClr val="lt1"/>
                </a:solidFill>
                <a:latin typeface="Exo"/>
                <a:ea typeface="Exo"/>
                <a:cs typeface="Exo"/>
                <a:sym typeface="Exo"/>
              </a:rPr>
              <a:t> is in the </a:t>
            </a:r>
            <a:r>
              <a:rPr b="1" i="0" lang="en" sz="1200" u="none" cap="none" strike="noStrike">
                <a:solidFill>
                  <a:schemeClr val="lt1"/>
                </a:solidFill>
                <a:latin typeface="Exo"/>
                <a:ea typeface="Exo"/>
                <a:cs typeface="Exo"/>
                <a:sym typeface="Exo"/>
              </a:rPr>
              <a:t>center (neutral)</a:t>
            </a:r>
            <a:r>
              <a:rPr b="0" i="0" lang="en" sz="1200" u="none" cap="none" strike="noStrike">
                <a:solidFill>
                  <a:schemeClr val="lt1"/>
                </a:solidFill>
                <a:latin typeface="Exo"/>
                <a:ea typeface="Exo"/>
                <a:cs typeface="Exo"/>
                <a:sym typeface="Exo"/>
              </a:rPr>
              <a:t> position.</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AutoNum type="arabicPeriod"/>
            </a:pPr>
            <a:r>
              <a:rPr b="1" i="0" lang="en" sz="1200" u="none" cap="none" strike="noStrike">
                <a:solidFill>
                  <a:schemeClr val="lt1"/>
                </a:solidFill>
                <a:latin typeface="Exo"/>
                <a:ea typeface="Exo"/>
                <a:cs typeface="Exo"/>
                <a:sym typeface="Exo"/>
              </a:rPr>
              <a:t>Turn the key ON. </a:t>
            </a:r>
            <a:r>
              <a:rPr b="0" i="0" lang="en" sz="1200" u="none" cap="none" strike="noStrike">
                <a:solidFill>
                  <a:schemeClr val="lt1"/>
                </a:solidFill>
                <a:latin typeface="Exo"/>
                <a:ea typeface="Exo"/>
                <a:cs typeface="Exo"/>
                <a:sym typeface="Exo"/>
              </a:rPr>
              <a:t>You should hear a </a:t>
            </a:r>
            <a:r>
              <a:rPr b="1" i="0" lang="en" sz="1200" u="none" cap="none" strike="noStrike">
                <a:solidFill>
                  <a:schemeClr val="lt1"/>
                </a:solidFill>
                <a:latin typeface="Exo"/>
                <a:ea typeface="Exo"/>
                <a:cs typeface="Exo"/>
                <a:sym typeface="Exo"/>
              </a:rPr>
              <a:t>click</a:t>
            </a:r>
            <a:r>
              <a:rPr b="0" i="0" lang="en" sz="1200" u="none" cap="none" strike="noStrike">
                <a:solidFill>
                  <a:schemeClr val="lt1"/>
                </a:solidFill>
                <a:latin typeface="Exo"/>
                <a:ea typeface="Exo"/>
                <a:cs typeface="Exo"/>
                <a:sym typeface="Exo"/>
              </a:rPr>
              <a:t> (the key relay). The </a:t>
            </a:r>
            <a:r>
              <a:rPr b="1" i="0" lang="en" sz="1200" u="none" cap="none" strike="noStrike">
                <a:solidFill>
                  <a:schemeClr val="lt1"/>
                </a:solidFill>
                <a:latin typeface="Exo"/>
                <a:ea typeface="Exo"/>
                <a:cs typeface="Exo"/>
                <a:sym typeface="Exo"/>
              </a:rPr>
              <a:t>green light</a:t>
            </a:r>
            <a:r>
              <a:rPr b="0" i="0" lang="en" sz="1200" u="none" cap="none" strike="noStrike">
                <a:solidFill>
                  <a:schemeClr val="lt1"/>
                </a:solidFill>
                <a:latin typeface="Exo"/>
                <a:ea typeface="Exo"/>
                <a:cs typeface="Exo"/>
                <a:sym typeface="Exo"/>
              </a:rPr>
              <a:t> should turn on.</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AutoNum type="arabicPeriod"/>
            </a:pPr>
            <a:r>
              <a:rPr b="0" i="0" lang="en" sz="1200" u="none" cap="none" strike="noStrike">
                <a:solidFill>
                  <a:schemeClr val="lt1"/>
                </a:solidFill>
                <a:latin typeface="Exo"/>
                <a:ea typeface="Exo"/>
                <a:cs typeface="Exo"/>
                <a:sym typeface="Exo"/>
              </a:rPr>
              <a:t>If nothing happens, Make sure the </a:t>
            </a:r>
            <a:r>
              <a:rPr b="1" i="0" lang="en" sz="1200" u="none" cap="none" strike="noStrike">
                <a:solidFill>
                  <a:schemeClr val="lt1"/>
                </a:solidFill>
                <a:latin typeface="Exo"/>
                <a:ea typeface="Exo"/>
                <a:cs typeface="Exo"/>
                <a:sym typeface="Exo"/>
              </a:rPr>
              <a:t>black toggle switch</a:t>
            </a:r>
            <a:r>
              <a:rPr b="0" i="0" lang="en" sz="1200" u="none" cap="none" strike="noStrike">
                <a:solidFill>
                  <a:schemeClr val="lt1"/>
                </a:solidFill>
                <a:latin typeface="Exo"/>
                <a:ea typeface="Exo"/>
                <a:cs typeface="Exo"/>
                <a:sym typeface="Exo"/>
              </a:rPr>
              <a:t> (inertia switch) is turned </a:t>
            </a:r>
            <a:r>
              <a:rPr b="1" i="0" lang="en" sz="1200" u="none" cap="none" strike="noStrike">
                <a:solidFill>
                  <a:schemeClr val="lt1"/>
                </a:solidFill>
                <a:latin typeface="Exo"/>
                <a:ea typeface="Exo"/>
                <a:cs typeface="Exo"/>
                <a:sym typeface="Exo"/>
              </a:rPr>
              <a:t>ON</a:t>
            </a:r>
            <a:r>
              <a:rPr b="0" i="0" lang="en" sz="1200" u="none" cap="none" strike="noStrike">
                <a:solidFill>
                  <a:schemeClr val="lt1"/>
                </a:solidFill>
                <a:latin typeface="Exo"/>
                <a:ea typeface="Exo"/>
                <a:cs typeface="Exo"/>
                <a:sym typeface="Exo"/>
              </a:rPr>
              <a:t>.</a:t>
            </a:r>
            <a:endParaRPr b="0" i="0" sz="12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200"/>
              <a:buFont typeface="Arial"/>
              <a:buNone/>
            </a:pPr>
            <a:r>
              <a:rPr b="1" i="0" lang="en" sz="1200" u="none" cap="none" strike="noStrike">
                <a:solidFill>
                  <a:schemeClr val="lt1"/>
                </a:solidFill>
                <a:latin typeface="Exo"/>
                <a:ea typeface="Exo"/>
                <a:cs typeface="Exo"/>
                <a:sym typeface="Exo"/>
              </a:rPr>
              <a:t> Test Motor Directions:</a:t>
            </a:r>
            <a:endParaRPr b="1" i="0" sz="1200" u="none" cap="none" strike="noStrike">
              <a:solidFill>
                <a:schemeClr val="lt1"/>
              </a:solidFill>
              <a:latin typeface="Exo"/>
              <a:ea typeface="Exo"/>
              <a:cs typeface="Exo"/>
              <a:sym typeface="Exo"/>
            </a:endParaRPr>
          </a:p>
          <a:p>
            <a:pPr indent="-304800" lvl="0" marL="457200" marR="0" rtl="0" algn="l">
              <a:lnSpc>
                <a:spcPct val="115000"/>
              </a:lnSpc>
              <a:spcBef>
                <a:spcPts val="1200"/>
              </a:spcBef>
              <a:spcAft>
                <a:spcPts val="0"/>
              </a:spcAft>
              <a:buClr>
                <a:schemeClr val="lt1"/>
              </a:buClr>
              <a:buSzPts val="1200"/>
              <a:buFont typeface="Arial"/>
              <a:buChar char="●"/>
            </a:pPr>
            <a:r>
              <a:rPr b="0" i="0" lang="en" sz="1200" u="none" cap="none" strike="noStrike">
                <a:solidFill>
                  <a:schemeClr val="lt1"/>
                </a:solidFill>
                <a:latin typeface="Exo"/>
                <a:ea typeface="Exo"/>
                <a:cs typeface="Exo"/>
                <a:sym typeface="Exo"/>
              </a:rPr>
              <a:t>With the green light on: </a:t>
            </a:r>
            <a:r>
              <a:rPr b="1" i="0" lang="en" sz="1200" u="none" cap="none" strike="noStrike">
                <a:solidFill>
                  <a:schemeClr val="lt1"/>
                </a:solidFill>
                <a:latin typeface="Exo"/>
                <a:ea typeface="Exo"/>
                <a:cs typeface="Exo"/>
                <a:sym typeface="Exo"/>
              </a:rPr>
              <a:t>Flip the On-Off-On switch down</a:t>
            </a:r>
            <a:r>
              <a:rPr b="0" i="0" lang="en" sz="1200" u="none" cap="none" strike="noStrike">
                <a:solidFill>
                  <a:schemeClr val="lt1"/>
                </a:solidFill>
                <a:latin typeface="Exo"/>
                <a:ea typeface="Exo"/>
                <a:cs typeface="Exo"/>
                <a:sym typeface="Exo"/>
              </a:rPr>
              <a:t> (Forward). The motor should start spinning </a:t>
            </a:r>
            <a:r>
              <a:rPr b="1" i="0" lang="en" sz="1200" u="none" cap="none" strike="noStrike">
                <a:solidFill>
                  <a:schemeClr val="lt1"/>
                </a:solidFill>
                <a:latin typeface="Exo"/>
                <a:ea typeface="Exo"/>
                <a:cs typeface="Exo"/>
                <a:sym typeface="Exo"/>
              </a:rPr>
              <a:t>forward</a:t>
            </a:r>
            <a:r>
              <a:rPr b="0" i="0" lang="en" sz="1200" u="none" cap="none" strike="noStrike">
                <a:solidFill>
                  <a:schemeClr val="lt1"/>
                </a:solidFill>
                <a:latin typeface="Exo"/>
                <a:ea typeface="Exo"/>
                <a:cs typeface="Exo"/>
                <a:sym typeface="Exo"/>
              </a:rPr>
              <a:t>.</a:t>
            </a:r>
            <a:endParaRPr b="0" i="0" sz="1200" u="none" cap="none" strike="noStrike">
              <a:solidFill>
                <a:schemeClr val="lt1"/>
              </a:solidFill>
              <a:latin typeface="Exo"/>
              <a:ea typeface="Exo"/>
              <a:cs typeface="Exo"/>
              <a:sym typeface="Exo"/>
            </a:endParaRPr>
          </a:p>
          <a:p>
            <a:pPr indent="-304800" lvl="0" marL="457200" marR="0" rtl="0" algn="l">
              <a:lnSpc>
                <a:spcPct val="115000"/>
              </a:lnSpc>
              <a:spcBef>
                <a:spcPts val="0"/>
              </a:spcBef>
              <a:spcAft>
                <a:spcPts val="0"/>
              </a:spcAft>
              <a:buClr>
                <a:schemeClr val="lt1"/>
              </a:buClr>
              <a:buSzPts val="1200"/>
              <a:buFont typeface="Arial"/>
              <a:buChar char="●"/>
            </a:pPr>
            <a:r>
              <a:rPr b="1" i="0" lang="en" sz="1200" u="none" cap="none" strike="noStrike">
                <a:solidFill>
                  <a:schemeClr val="lt1"/>
                </a:solidFill>
                <a:latin typeface="Exo"/>
                <a:ea typeface="Exo"/>
                <a:cs typeface="Exo"/>
                <a:sym typeface="Exo"/>
              </a:rPr>
              <a:t>Flip the switch up</a:t>
            </a:r>
            <a:r>
              <a:rPr b="0" i="0" lang="en" sz="1200" u="none" cap="none" strike="noStrike">
                <a:solidFill>
                  <a:schemeClr val="lt1"/>
                </a:solidFill>
                <a:latin typeface="Exo"/>
                <a:ea typeface="Exo"/>
                <a:cs typeface="Exo"/>
                <a:sym typeface="Exo"/>
              </a:rPr>
              <a:t> (Reverse). The motor should spin </a:t>
            </a:r>
            <a:r>
              <a:rPr b="1" i="0" lang="en" sz="1200" u="none" cap="none" strike="noStrike">
                <a:solidFill>
                  <a:schemeClr val="lt1"/>
                </a:solidFill>
                <a:latin typeface="Exo"/>
                <a:ea typeface="Exo"/>
                <a:cs typeface="Exo"/>
                <a:sym typeface="Exo"/>
              </a:rPr>
              <a:t>backward</a:t>
            </a:r>
            <a:r>
              <a:rPr b="0" i="0" lang="en" sz="1200" u="none" cap="none" strike="noStrike">
                <a:solidFill>
                  <a:schemeClr val="lt1"/>
                </a:solidFill>
                <a:latin typeface="Exo"/>
                <a:ea typeface="Exo"/>
                <a:cs typeface="Exo"/>
                <a:sym typeface="Exo"/>
              </a:rPr>
              <a:t>, and the </a:t>
            </a:r>
            <a:r>
              <a:rPr b="1" i="0" lang="en" sz="1200" u="none" cap="none" strike="noStrike">
                <a:solidFill>
                  <a:schemeClr val="lt1"/>
                </a:solidFill>
                <a:latin typeface="Exo"/>
                <a:ea typeface="Exo"/>
                <a:cs typeface="Exo"/>
                <a:sym typeface="Exo"/>
              </a:rPr>
              <a:t>buzzer</a:t>
            </a:r>
            <a:r>
              <a:rPr b="0" i="0" lang="en" sz="1200" u="none" cap="none" strike="noStrike">
                <a:solidFill>
                  <a:schemeClr val="lt1"/>
                </a:solidFill>
                <a:latin typeface="Exo"/>
                <a:ea typeface="Exo"/>
                <a:cs typeface="Exo"/>
                <a:sym typeface="Exo"/>
              </a:rPr>
              <a:t> should sound.</a:t>
            </a:r>
            <a:endParaRPr b="0" i="0" sz="12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120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p:txBody>
      </p:sp>
      <p:pic>
        <p:nvPicPr>
          <p:cNvPr id="488" name="Google Shape;488;p60"/>
          <p:cNvPicPr preferRelativeResize="0"/>
          <p:nvPr/>
        </p:nvPicPr>
        <p:blipFill rotWithShape="1">
          <a:blip r:embed="rId3">
            <a:alphaModFix/>
          </a:blip>
          <a:srcRect b="0" l="0" r="0" t="0"/>
          <a:stretch/>
        </p:blipFill>
        <p:spPr>
          <a:xfrm>
            <a:off x="6660850" y="575150"/>
            <a:ext cx="2178350" cy="1633763"/>
          </a:xfrm>
          <a:prstGeom prst="rect">
            <a:avLst/>
          </a:prstGeom>
          <a:noFill/>
          <a:ln>
            <a:noFill/>
          </a:ln>
        </p:spPr>
      </p:pic>
      <p:pic>
        <p:nvPicPr>
          <p:cNvPr id="489" name="Google Shape;489;p60"/>
          <p:cNvPicPr preferRelativeResize="0"/>
          <p:nvPr/>
        </p:nvPicPr>
        <p:blipFill rotWithShape="1">
          <a:blip r:embed="rId4">
            <a:alphaModFix/>
          </a:blip>
          <a:srcRect b="0" l="0" r="0" t="0"/>
          <a:stretch/>
        </p:blipFill>
        <p:spPr>
          <a:xfrm>
            <a:off x="6660850" y="2936738"/>
            <a:ext cx="2178350" cy="164048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1"/>
          <p:cNvSpPr txBox="1"/>
          <p:nvPr/>
        </p:nvSpPr>
        <p:spPr>
          <a:xfrm>
            <a:off x="331150" y="251300"/>
            <a:ext cx="5766000" cy="455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100"/>
              <a:buFont typeface="Arial"/>
              <a:buNone/>
            </a:pPr>
            <a:r>
              <a:rPr b="1" i="0" lang="en" sz="2100" u="none" cap="none" strike="noStrike">
                <a:solidFill>
                  <a:schemeClr val="lt1"/>
                </a:solidFill>
                <a:latin typeface="Exo"/>
                <a:ea typeface="Exo"/>
                <a:cs typeface="Exo"/>
                <a:sym typeface="Exo"/>
              </a:rPr>
              <a:t>MOTOR TROUBLESHOOTING:</a:t>
            </a:r>
            <a:endParaRPr b="1" i="0" sz="1400" u="none" cap="none" strike="noStrike">
              <a:solidFill>
                <a:schemeClr val="dk1"/>
              </a:solidFill>
              <a:latin typeface="Arial"/>
              <a:ea typeface="Arial"/>
              <a:cs typeface="Arial"/>
              <a:sym typeface="Arial"/>
            </a:endParaRPr>
          </a:p>
          <a:p>
            <a:pPr indent="-330200" lvl="0" marL="457200" marR="0" rtl="0" algn="l">
              <a:lnSpc>
                <a:spcPct val="115000"/>
              </a:lnSpc>
              <a:spcBef>
                <a:spcPts val="1200"/>
              </a:spcBef>
              <a:spcAft>
                <a:spcPts val="0"/>
              </a:spcAft>
              <a:buClr>
                <a:schemeClr val="lt1"/>
              </a:buClr>
              <a:buSzPts val="1600"/>
              <a:buFont typeface="Arial"/>
              <a:buChar char="●"/>
            </a:pPr>
            <a:r>
              <a:rPr b="0" i="0" lang="en" sz="1600" u="none" cap="none" strike="noStrike">
                <a:solidFill>
                  <a:schemeClr val="lt1"/>
                </a:solidFill>
                <a:latin typeface="Exo"/>
                <a:ea typeface="Exo"/>
                <a:cs typeface="Exo"/>
                <a:sym typeface="Exo"/>
              </a:rPr>
              <a:t>Check the </a:t>
            </a:r>
            <a:r>
              <a:rPr b="1" i="0" lang="en" sz="1600" u="none" cap="none" strike="noStrike">
                <a:solidFill>
                  <a:schemeClr val="lt1"/>
                </a:solidFill>
                <a:latin typeface="Exo"/>
                <a:ea typeface="Exo"/>
                <a:cs typeface="Exo"/>
                <a:sym typeface="Exo"/>
              </a:rPr>
              <a:t>black toggle switch</a:t>
            </a:r>
            <a:endParaRPr b="1" i="0" sz="1600" u="none" cap="none" strike="noStrike">
              <a:solidFill>
                <a:schemeClr val="lt1"/>
              </a:solidFill>
              <a:latin typeface="Exo"/>
              <a:ea typeface="Exo"/>
              <a:cs typeface="Exo"/>
              <a:sym typeface="Exo"/>
            </a:endParaRPr>
          </a:p>
          <a:p>
            <a:pPr indent="-330200" lvl="0" marL="457200" marR="0" rtl="0" algn="l">
              <a:lnSpc>
                <a:spcPct val="115000"/>
              </a:lnSpc>
              <a:spcBef>
                <a:spcPts val="0"/>
              </a:spcBef>
              <a:spcAft>
                <a:spcPts val="0"/>
              </a:spcAft>
              <a:buClr>
                <a:schemeClr val="lt1"/>
              </a:buClr>
              <a:buSzPts val="1600"/>
              <a:buFont typeface="Arial"/>
              <a:buChar char="●"/>
            </a:pPr>
            <a:r>
              <a:rPr b="0" i="0" lang="en" sz="1600" u="none" cap="none" strike="noStrike">
                <a:solidFill>
                  <a:schemeClr val="lt1"/>
                </a:solidFill>
                <a:latin typeface="Exo"/>
                <a:ea typeface="Exo"/>
                <a:cs typeface="Exo"/>
                <a:sym typeface="Exo"/>
              </a:rPr>
              <a:t>Check all </a:t>
            </a:r>
            <a:r>
              <a:rPr b="1" i="0" lang="en" sz="1600" u="none" cap="none" strike="noStrike">
                <a:solidFill>
                  <a:schemeClr val="lt1"/>
                </a:solidFill>
                <a:latin typeface="Exo"/>
                <a:ea typeface="Exo"/>
                <a:cs typeface="Exo"/>
                <a:sym typeface="Exo"/>
              </a:rPr>
              <a:t>fuses</a:t>
            </a:r>
            <a:endParaRPr b="1" i="0" sz="1600" u="none" cap="none" strike="noStrike">
              <a:solidFill>
                <a:schemeClr val="lt1"/>
              </a:solidFill>
              <a:latin typeface="Exo"/>
              <a:ea typeface="Exo"/>
              <a:cs typeface="Exo"/>
              <a:sym typeface="Exo"/>
            </a:endParaRPr>
          </a:p>
          <a:p>
            <a:pPr indent="-330200" lvl="0" marL="457200" marR="0" rtl="0" algn="l">
              <a:lnSpc>
                <a:spcPct val="115000"/>
              </a:lnSpc>
              <a:spcBef>
                <a:spcPts val="0"/>
              </a:spcBef>
              <a:spcAft>
                <a:spcPts val="0"/>
              </a:spcAft>
              <a:buClr>
                <a:schemeClr val="lt1"/>
              </a:buClr>
              <a:buSzPts val="1600"/>
              <a:buFont typeface="Exo"/>
              <a:buChar char="●"/>
            </a:pPr>
            <a:r>
              <a:rPr b="0" i="0" lang="en" sz="1600" u="none" cap="none" strike="noStrike">
                <a:solidFill>
                  <a:schemeClr val="lt1"/>
                </a:solidFill>
                <a:latin typeface="Exo"/>
                <a:ea typeface="Exo"/>
                <a:cs typeface="Exo"/>
                <a:sym typeface="Exo"/>
              </a:rPr>
              <a:t>Check your </a:t>
            </a:r>
            <a:r>
              <a:rPr b="1" i="0" lang="en" sz="1600" u="none" cap="none" strike="noStrike">
                <a:solidFill>
                  <a:schemeClr val="lt1"/>
                </a:solidFill>
                <a:latin typeface="Exo"/>
                <a:ea typeface="Exo"/>
                <a:cs typeface="Exo"/>
                <a:sym typeface="Exo"/>
              </a:rPr>
              <a:t>wiring</a:t>
            </a:r>
            <a:endParaRPr b="1" i="0" sz="12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1" i="0" lang="en" sz="2100" u="none" cap="none" strike="noStrike">
                <a:solidFill>
                  <a:schemeClr val="lt1"/>
                </a:solidFill>
                <a:latin typeface="Exo"/>
                <a:ea typeface="Exo"/>
                <a:cs typeface="Exo"/>
                <a:sym typeface="Exo"/>
              </a:rPr>
              <a:t>FURTHER TESTING:</a:t>
            </a:r>
            <a:endParaRPr b="1" i="0" sz="21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Experiment with different toggle switch settings to see how they affect motor operation. </a:t>
            </a:r>
            <a:endParaRPr b="0" i="0" sz="16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600"/>
              <a:buFont typeface="Arial"/>
              <a:buNone/>
            </a:pPr>
            <a:r>
              <a:rPr b="0" i="0" lang="en" sz="1600" u="none" cap="none" strike="noStrike">
                <a:solidFill>
                  <a:schemeClr val="lt1"/>
                </a:solidFill>
                <a:latin typeface="Exo"/>
                <a:ea typeface="Exo"/>
                <a:cs typeface="Exo"/>
                <a:sym typeface="Exo"/>
              </a:rPr>
              <a:t>Try inserting the plug with the motor running, or pulling it out with key still in to see what happens. </a:t>
            </a:r>
            <a:endParaRPr b="0" i="0" sz="16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chemeClr val="dk1"/>
              </a:buClr>
              <a:buSzPts val="1100"/>
              <a:buFont typeface="Arial"/>
              <a:buNone/>
            </a:pPr>
            <a:r>
              <a:rPr b="0" i="0" lang="en" sz="1600" u="none" cap="none" strike="noStrike">
                <a:solidFill>
                  <a:schemeClr val="lt1"/>
                </a:solidFill>
                <a:latin typeface="Exo"/>
                <a:ea typeface="Exo"/>
                <a:cs typeface="Exo"/>
                <a:sym typeface="Exo"/>
              </a:rPr>
              <a:t>If a second lab kit is available, try connecting the alligator clips to a second motor instead of the battery and rotate the shaft to power the panel.</a:t>
            </a:r>
            <a:endParaRPr b="0" i="0" sz="16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100"/>
              <a:buFont typeface="Arial"/>
              <a:buNone/>
            </a:pPr>
            <a:br>
              <a:rPr b="1" i="0" lang="en" sz="1100" u="none" cap="none" strike="noStrike">
                <a:solidFill>
                  <a:schemeClr val="dk1"/>
                </a:solidFill>
                <a:latin typeface="Arial"/>
                <a:ea typeface="Arial"/>
                <a:cs typeface="Arial"/>
                <a:sym typeface="Arial"/>
              </a:rPr>
            </a:br>
            <a:endParaRPr b="1" i="0" sz="11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15000"/>
              </a:lnSpc>
              <a:spcBef>
                <a:spcPts val="1400"/>
              </a:spcBef>
              <a:spcAft>
                <a:spcPts val="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a:p>
            <a:pPr indent="0" lvl="0" marL="0" marR="0" rtl="0" algn="l">
              <a:lnSpc>
                <a:spcPct val="115000"/>
              </a:lnSpc>
              <a:spcBef>
                <a:spcPts val="1200"/>
              </a:spcBef>
              <a:spcAft>
                <a:spcPts val="1200"/>
              </a:spcAft>
              <a:buClr>
                <a:srgbClr val="000000"/>
              </a:buClr>
              <a:buSzPts val="1800"/>
              <a:buFont typeface="Arial"/>
              <a:buNone/>
            </a:pPr>
            <a:r>
              <a:t/>
            </a:r>
            <a:endParaRPr b="1" i="0" sz="1800" u="none" cap="none" strike="noStrike">
              <a:solidFill>
                <a:schemeClr val="lt1"/>
              </a:solidFill>
              <a:latin typeface="Exo"/>
              <a:ea typeface="Exo"/>
              <a:cs typeface="Exo"/>
              <a:sym typeface="Exo"/>
            </a:endParaRPr>
          </a:p>
        </p:txBody>
      </p:sp>
      <p:pic>
        <p:nvPicPr>
          <p:cNvPr id="495" name="Google Shape;495;p61"/>
          <p:cNvPicPr preferRelativeResize="0"/>
          <p:nvPr/>
        </p:nvPicPr>
        <p:blipFill rotWithShape="1">
          <a:blip r:embed="rId3">
            <a:alphaModFix/>
          </a:blip>
          <a:srcRect b="0" l="0" r="0" t="0"/>
          <a:stretch/>
        </p:blipFill>
        <p:spPr>
          <a:xfrm rot="5400000">
            <a:off x="5934125" y="18925"/>
            <a:ext cx="2742050" cy="3031011"/>
          </a:xfrm>
          <a:prstGeom prst="rect">
            <a:avLst/>
          </a:prstGeom>
          <a:noFill/>
          <a:ln>
            <a:noFill/>
          </a:ln>
        </p:spPr>
      </p:pic>
      <p:pic>
        <p:nvPicPr>
          <p:cNvPr id="496" name="Google Shape;496;p61"/>
          <p:cNvPicPr preferRelativeResize="0"/>
          <p:nvPr/>
        </p:nvPicPr>
        <p:blipFill rotWithShape="1">
          <a:blip r:embed="rId4">
            <a:alphaModFix/>
          </a:blip>
          <a:srcRect b="0" l="0" r="0" t="0"/>
          <a:stretch/>
        </p:blipFill>
        <p:spPr>
          <a:xfrm>
            <a:off x="5991725" y="3045731"/>
            <a:ext cx="2626851" cy="193324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2"/>
          <p:cNvSpPr txBox="1"/>
          <p:nvPr/>
        </p:nvSpPr>
        <p:spPr>
          <a:xfrm>
            <a:off x="2241000" y="787650"/>
            <a:ext cx="4662000" cy="356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500"/>
              <a:buFont typeface="Arial"/>
              <a:buNone/>
            </a:pPr>
            <a:r>
              <a:rPr b="0" i="0" lang="en" sz="4500" u="none" cap="none" strike="noStrike">
                <a:solidFill>
                  <a:schemeClr val="lt1"/>
                </a:solidFill>
                <a:highlight>
                  <a:srgbClr val="8E7CC3"/>
                </a:highlight>
                <a:latin typeface="Exo Medium"/>
                <a:ea typeface="Exo Medium"/>
                <a:cs typeface="Exo Medium"/>
                <a:sym typeface="Exo Medium"/>
              </a:rPr>
              <a:t>YOU DID IT!</a:t>
            </a:r>
            <a:endParaRPr b="0" i="0" sz="4500" u="none" cap="none" strike="noStrike">
              <a:solidFill>
                <a:schemeClr val="lt1"/>
              </a:solidFill>
              <a:highlight>
                <a:srgbClr val="8E7CC3"/>
              </a:highlight>
              <a:latin typeface="Exo Medium"/>
              <a:ea typeface="Exo Medium"/>
              <a:cs typeface="Exo Medium"/>
              <a:sym typeface="Exo Medium"/>
            </a:endParaRPr>
          </a:p>
          <a:p>
            <a:pPr indent="0" lvl="0" marL="0" marR="0" rtl="0" algn="ctr">
              <a:lnSpc>
                <a:spcPct val="100000"/>
              </a:lnSpc>
              <a:spcBef>
                <a:spcPts val="0"/>
              </a:spcBef>
              <a:spcAft>
                <a:spcPts val="0"/>
              </a:spcAft>
              <a:buClr>
                <a:srgbClr val="000000"/>
              </a:buClr>
              <a:buSzPts val="4500"/>
              <a:buFont typeface="Arial"/>
              <a:buNone/>
            </a:pPr>
            <a:r>
              <a:rPr b="0" i="0" lang="en" sz="4500" u="none" cap="none" strike="noStrike">
                <a:solidFill>
                  <a:schemeClr val="lt1"/>
                </a:solidFill>
                <a:latin typeface="Exo Medium"/>
                <a:ea typeface="Exo Medium"/>
                <a:cs typeface="Exo Medium"/>
                <a:sym typeface="Exo Medium"/>
              </a:rPr>
              <a:t>You completed the Switch Relay Lab Kit!</a:t>
            </a:r>
            <a:endParaRPr b="0" i="0" sz="4500" u="none" cap="none" strike="noStrike">
              <a:solidFill>
                <a:schemeClr val="lt1"/>
              </a:solidFill>
              <a:latin typeface="Exo Medium"/>
              <a:ea typeface="Exo Medium"/>
              <a:cs typeface="Exo Medium"/>
              <a:sym typeface="Exo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7"/>
          <p:cNvPicPr preferRelativeResize="0"/>
          <p:nvPr/>
        </p:nvPicPr>
        <p:blipFill rotWithShape="1">
          <a:blip r:embed="rId3">
            <a:alphaModFix/>
          </a:blip>
          <a:srcRect b="0" l="0" r="0" t="0"/>
          <a:stretch/>
        </p:blipFill>
        <p:spPr>
          <a:xfrm>
            <a:off x="6600049" y="1900339"/>
            <a:ext cx="1788029" cy="1550936"/>
          </a:xfrm>
          <a:prstGeom prst="rect">
            <a:avLst/>
          </a:prstGeom>
          <a:noFill/>
          <a:ln>
            <a:noFill/>
          </a:ln>
        </p:spPr>
      </p:pic>
      <p:pic>
        <p:nvPicPr>
          <p:cNvPr id="102" name="Google Shape;102;p7"/>
          <p:cNvPicPr preferRelativeResize="0"/>
          <p:nvPr/>
        </p:nvPicPr>
        <p:blipFill rotWithShape="1">
          <a:blip r:embed="rId4">
            <a:alphaModFix/>
          </a:blip>
          <a:srcRect b="0" l="0" r="0" t="0"/>
          <a:stretch/>
        </p:blipFill>
        <p:spPr>
          <a:xfrm>
            <a:off x="6611688" y="252050"/>
            <a:ext cx="1764733" cy="1571433"/>
          </a:xfrm>
          <a:prstGeom prst="rect">
            <a:avLst/>
          </a:prstGeom>
          <a:noFill/>
          <a:ln>
            <a:noFill/>
          </a:ln>
        </p:spPr>
      </p:pic>
      <p:sp>
        <p:nvSpPr>
          <p:cNvPr id="103" name="Google Shape;103;p7"/>
          <p:cNvSpPr txBox="1"/>
          <p:nvPr/>
        </p:nvSpPr>
        <p:spPr>
          <a:xfrm>
            <a:off x="331150" y="194100"/>
            <a:ext cx="5390100" cy="475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COMPONENTS LIST (CONTINUED):</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100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Off-On-(On) Key Switch (G)</a:t>
            </a:r>
            <a:endParaRPr b="0" i="0" sz="1800" u="none" cap="none" strike="noStrike">
              <a:solidFill>
                <a:schemeClr val="lt1"/>
              </a:solidFill>
              <a:latin typeface="Exo"/>
              <a:ea typeface="Exo"/>
              <a:cs typeface="Exo"/>
              <a:sym typeface="Exo"/>
            </a:endParaRPr>
          </a:p>
          <a:p>
            <a:pPr indent="-342900" lvl="1" marL="914400" marR="0" rtl="0" algn="l">
              <a:lnSpc>
                <a:spcPct val="115000"/>
              </a:lnSpc>
              <a:spcBef>
                <a:spcPts val="0"/>
              </a:spcBef>
              <a:spcAft>
                <a:spcPts val="0"/>
              </a:spcAft>
              <a:buClr>
                <a:schemeClr val="lt1"/>
              </a:buClr>
              <a:buSzPts val="1800"/>
              <a:buFont typeface="Exo"/>
              <a:buChar char="○"/>
            </a:pPr>
            <a:r>
              <a:rPr b="1" i="0" lang="en" sz="1800" u="none" cap="none" strike="noStrike">
                <a:solidFill>
                  <a:schemeClr val="lt1"/>
                </a:solidFill>
                <a:latin typeface="Exo"/>
                <a:ea typeface="Exo"/>
                <a:cs typeface="Exo"/>
                <a:sym typeface="Exo"/>
              </a:rPr>
              <a:t>Pin 1:</a:t>
            </a:r>
            <a:r>
              <a:rPr b="0" i="0" lang="en" sz="1800" u="none" cap="none" strike="noStrike">
                <a:solidFill>
                  <a:schemeClr val="lt1"/>
                </a:solidFill>
                <a:latin typeface="Exo"/>
                <a:ea typeface="Exo"/>
                <a:cs typeface="Exo"/>
                <a:sym typeface="Exo"/>
              </a:rPr>
              <a:t> Common, </a:t>
            </a:r>
            <a:r>
              <a:rPr b="1" i="0" lang="en" sz="1800" u="none" cap="none" strike="noStrike">
                <a:solidFill>
                  <a:schemeClr val="lt1"/>
                </a:solidFill>
                <a:latin typeface="Exo"/>
                <a:ea typeface="Exo"/>
                <a:cs typeface="Exo"/>
                <a:sym typeface="Exo"/>
              </a:rPr>
              <a:t>Pin 2:</a:t>
            </a:r>
            <a:r>
              <a:rPr b="0" i="0" lang="en" sz="1800" u="none" cap="none" strike="noStrike">
                <a:solidFill>
                  <a:schemeClr val="lt1"/>
                </a:solidFill>
                <a:latin typeface="Exo"/>
                <a:ea typeface="Exo"/>
                <a:cs typeface="Exo"/>
                <a:sym typeface="Exo"/>
              </a:rPr>
              <a:t> Active if Momentary is ON, </a:t>
            </a:r>
            <a:r>
              <a:rPr b="1" i="0" lang="en" sz="1800" u="none" cap="none" strike="noStrike">
                <a:solidFill>
                  <a:schemeClr val="lt1"/>
                </a:solidFill>
                <a:latin typeface="Exo"/>
                <a:ea typeface="Exo"/>
                <a:cs typeface="Exo"/>
                <a:sym typeface="Exo"/>
              </a:rPr>
              <a:t>Pin 3:</a:t>
            </a:r>
            <a:r>
              <a:rPr b="0" i="0" lang="en" sz="1800" u="none" cap="none" strike="noStrike">
                <a:solidFill>
                  <a:schemeClr val="lt1"/>
                </a:solidFill>
                <a:latin typeface="Exo"/>
                <a:ea typeface="Exo"/>
                <a:cs typeface="Exo"/>
                <a:sym typeface="Exo"/>
              </a:rPr>
              <a:t> Active if Switched On, </a:t>
            </a:r>
            <a:r>
              <a:rPr b="1" i="0" lang="en" sz="1800" u="none" cap="none" strike="noStrike">
                <a:solidFill>
                  <a:schemeClr val="lt1"/>
                </a:solidFill>
                <a:latin typeface="Exo"/>
                <a:ea typeface="Exo"/>
                <a:cs typeface="Exo"/>
                <a:sym typeface="Exo"/>
              </a:rPr>
              <a:t>Pin 4:</a:t>
            </a:r>
            <a:r>
              <a:rPr b="0" i="0" lang="en" sz="1800" u="none" cap="none" strike="noStrike">
                <a:solidFill>
                  <a:schemeClr val="lt1"/>
                </a:solidFill>
                <a:latin typeface="Exo"/>
                <a:ea typeface="Exo"/>
                <a:cs typeface="Exo"/>
                <a:sym typeface="Exo"/>
              </a:rPr>
              <a:t> Active if Switched On or Momentary is On.</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On-Off Toggle Switches (H)</a:t>
            </a:r>
            <a:endParaRPr b="0" i="0" sz="1800" u="none" cap="none" strike="noStrike">
              <a:solidFill>
                <a:schemeClr val="lt1"/>
              </a:solidFill>
              <a:latin typeface="Exo"/>
              <a:ea typeface="Exo"/>
              <a:cs typeface="Exo"/>
              <a:sym typeface="Exo"/>
            </a:endParaRPr>
          </a:p>
          <a:p>
            <a:pPr indent="-342900" lvl="1" marL="9144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Red toggle switch represents the Big Red Button Black toggle switch represents the Inertia Switch</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On-Off-On Toggle Switch (I)</a:t>
            </a:r>
            <a:endParaRPr b="0" i="0" sz="1800" u="none" cap="none" strike="noStrike">
              <a:solidFill>
                <a:schemeClr val="lt1"/>
              </a:solidFill>
              <a:latin typeface="Exo"/>
              <a:ea typeface="Exo"/>
              <a:cs typeface="Exo"/>
              <a:sym typeface="Exo"/>
            </a:endParaRPr>
          </a:p>
          <a:p>
            <a:pPr indent="-342900" lvl="1" marL="9144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Double pole double through switch Protective switch cover Represents the Forward-Neutral-Reverse switch.</a:t>
            </a:r>
            <a:endParaRPr b="0" i="0" sz="18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00000"/>
              </a:lnSpc>
              <a:spcBef>
                <a:spcPts val="100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sp>
        <p:nvSpPr>
          <p:cNvPr id="104" name="Google Shape;104;p7"/>
          <p:cNvSpPr txBox="1"/>
          <p:nvPr/>
        </p:nvSpPr>
        <p:spPr>
          <a:xfrm>
            <a:off x="8081917" y="252050"/>
            <a:ext cx="197700" cy="26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G</a:t>
            </a:r>
            <a:endParaRPr b="1" i="0" sz="2000" u="none" cap="none" strike="noStrike">
              <a:solidFill>
                <a:srgbClr val="FF0000"/>
              </a:solidFill>
              <a:latin typeface="Exo"/>
              <a:ea typeface="Exo"/>
              <a:cs typeface="Exo"/>
              <a:sym typeface="Exo"/>
            </a:endParaRPr>
          </a:p>
        </p:txBody>
      </p:sp>
      <p:sp>
        <p:nvSpPr>
          <p:cNvPr id="105" name="Google Shape;105;p7"/>
          <p:cNvSpPr txBox="1"/>
          <p:nvPr/>
        </p:nvSpPr>
        <p:spPr>
          <a:xfrm>
            <a:off x="8093567" y="1900343"/>
            <a:ext cx="197700" cy="26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H</a:t>
            </a:r>
            <a:endParaRPr b="1" i="0" sz="2000" u="none" cap="none" strike="noStrike">
              <a:solidFill>
                <a:srgbClr val="FF0000"/>
              </a:solidFill>
              <a:latin typeface="Exo"/>
              <a:ea typeface="Exo"/>
              <a:cs typeface="Exo"/>
              <a:sym typeface="Exo"/>
            </a:endParaRPr>
          </a:p>
        </p:txBody>
      </p:sp>
      <p:pic>
        <p:nvPicPr>
          <p:cNvPr id="106" name="Google Shape;106;p7"/>
          <p:cNvPicPr preferRelativeResize="0"/>
          <p:nvPr/>
        </p:nvPicPr>
        <p:blipFill rotWithShape="1">
          <a:blip r:embed="rId5">
            <a:alphaModFix/>
          </a:blip>
          <a:srcRect b="0" l="0" r="0" t="0"/>
          <a:stretch/>
        </p:blipFill>
        <p:spPr>
          <a:xfrm>
            <a:off x="6585575" y="3528119"/>
            <a:ext cx="1816975" cy="1362731"/>
          </a:xfrm>
          <a:prstGeom prst="rect">
            <a:avLst/>
          </a:prstGeom>
          <a:noFill/>
          <a:ln>
            <a:noFill/>
          </a:ln>
        </p:spPr>
      </p:pic>
      <p:sp>
        <p:nvSpPr>
          <p:cNvPr id="107" name="Google Shape;107;p7"/>
          <p:cNvSpPr txBox="1"/>
          <p:nvPr/>
        </p:nvSpPr>
        <p:spPr>
          <a:xfrm>
            <a:off x="8178717" y="3528143"/>
            <a:ext cx="197700" cy="26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I</a:t>
            </a:r>
            <a:endParaRPr b="1" i="0" sz="2000" u="none" cap="none" strike="noStrike">
              <a:solidFill>
                <a:srgbClr val="FF0000"/>
              </a:solidFill>
              <a:latin typeface="Exo"/>
              <a:ea typeface="Exo"/>
              <a:cs typeface="Exo"/>
              <a:sym typeface="Ex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8"/>
          <p:cNvPicPr preferRelativeResize="0"/>
          <p:nvPr/>
        </p:nvPicPr>
        <p:blipFill rotWithShape="1">
          <a:blip r:embed="rId3">
            <a:alphaModFix/>
          </a:blip>
          <a:srcRect b="0" l="0" r="0" t="0"/>
          <a:stretch/>
        </p:blipFill>
        <p:spPr>
          <a:xfrm>
            <a:off x="6988875" y="1068300"/>
            <a:ext cx="1808125" cy="1503450"/>
          </a:xfrm>
          <a:prstGeom prst="rect">
            <a:avLst/>
          </a:prstGeom>
          <a:noFill/>
          <a:ln>
            <a:noFill/>
          </a:ln>
        </p:spPr>
      </p:pic>
      <p:pic>
        <p:nvPicPr>
          <p:cNvPr id="113" name="Google Shape;113;p8"/>
          <p:cNvPicPr preferRelativeResize="0"/>
          <p:nvPr/>
        </p:nvPicPr>
        <p:blipFill rotWithShape="1">
          <a:blip r:embed="rId4">
            <a:alphaModFix/>
          </a:blip>
          <a:srcRect b="0" l="0" r="0" t="0"/>
          <a:stretch/>
        </p:blipFill>
        <p:spPr>
          <a:xfrm>
            <a:off x="5126575" y="251300"/>
            <a:ext cx="1808125" cy="1345725"/>
          </a:xfrm>
          <a:prstGeom prst="rect">
            <a:avLst/>
          </a:prstGeom>
          <a:noFill/>
          <a:ln>
            <a:noFill/>
          </a:ln>
        </p:spPr>
      </p:pic>
      <p:sp>
        <p:nvSpPr>
          <p:cNvPr id="114" name="Google Shape;114;p8"/>
          <p:cNvSpPr txBox="1"/>
          <p:nvPr/>
        </p:nvSpPr>
        <p:spPr>
          <a:xfrm>
            <a:off x="331150" y="223050"/>
            <a:ext cx="4654800" cy="4697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COMPONENTS LIST (CONTINUED):</a:t>
            </a:r>
            <a:endParaRPr b="0" i="0" sz="1800" u="none" cap="none" strike="noStrike">
              <a:solidFill>
                <a:schemeClr val="lt1"/>
              </a:solidFill>
              <a:latin typeface="Exo"/>
              <a:ea typeface="Exo"/>
              <a:cs typeface="Exo"/>
              <a:sym typeface="Exo"/>
            </a:endParaRPr>
          </a:p>
          <a:p>
            <a:pPr indent="-355600" lvl="0" marL="457200" marR="0" rtl="0" algn="l">
              <a:lnSpc>
                <a:spcPct val="115000"/>
              </a:lnSpc>
              <a:spcBef>
                <a:spcPts val="1000"/>
              </a:spcBef>
              <a:spcAft>
                <a:spcPts val="0"/>
              </a:spcAft>
              <a:buClr>
                <a:schemeClr val="lt1"/>
              </a:buClr>
              <a:buSzPts val="2000"/>
              <a:buFont typeface="Exo"/>
              <a:buChar char="●"/>
            </a:pPr>
            <a:r>
              <a:rPr b="0" i="0" lang="en" sz="1800" u="none" cap="none" strike="noStrike">
                <a:solidFill>
                  <a:schemeClr val="lt1"/>
                </a:solidFill>
                <a:latin typeface="Exo"/>
                <a:ea typeface="Exo"/>
                <a:cs typeface="Exo"/>
                <a:sym typeface="Exo"/>
              </a:rPr>
              <a:t>2x Fuse Blocks (J)</a:t>
            </a:r>
            <a:endParaRPr b="0" i="0" sz="1800" u="none" cap="none" strike="noStrike">
              <a:solidFill>
                <a:schemeClr val="lt1"/>
              </a:solidFill>
              <a:latin typeface="Exo"/>
              <a:ea typeface="Exo"/>
              <a:cs typeface="Exo"/>
              <a:sym typeface="Exo"/>
            </a:endParaRPr>
          </a:p>
          <a:p>
            <a:pPr indent="-355600" lvl="1" marL="914400" marR="0" rtl="0" algn="l">
              <a:lnSpc>
                <a:spcPct val="115000"/>
              </a:lnSpc>
              <a:spcBef>
                <a:spcPts val="0"/>
              </a:spcBef>
              <a:spcAft>
                <a:spcPts val="0"/>
              </a:spcAft>
              <a:buClr>
                <a:schemeClr val="lt1"/>
              </a:buClr>
              <a:buSzPts val="2000"/>
              <a:buFont typeface="Exo"/>
              <a:buChar char="○"/>
            </a:pPr>
            <a:r>
              <a:rPr b="0" i="0" lang="en" sz="1800" u="none" cap="none" strike="noStrike">
                <a:solidFill>
                  <a:schemeClr val="lt1"/>
                </a:solidFill>
                <a:latin typeface="Exo"/>
                <a:ea typeface="Exo"/>
                <a:cs typeface="Exo"/>
                <a:sym typeface="Exo"/>
              </a:rPr>
              <a:t>Clear protective cover</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2x Lights (K)</a:t>
            </a:r>
            <a:endParaRPr b="0" i="0" sz="1800" u="none" cap="none" strike="noStrike">
              <a:solidFill>
                <a:schemeClr val="lt1"/>
              </a:solidFill>
              <a:latin typeface="Exo"/>
              <a:ea typeface="Exo"/>
              <a:cs typeface="Exo"/>
              <a:sym typeface="Exo"/>
            </a:endParaRPr>
          </a:p>
          <a:p>
            <a:pPr indent="-342900" lvl="1" marL="914400" marR="0" rtl="0" algn="l">
              <a:lnSpc>
                <a:spcPct val="115000"/>
              </a:lnSpc>
              <a:spcBef>
                <a:spcPts val="0"/>
              </a:spcBef>
              <a:spcAft>
                <a:spcPts val="0"/>
              </a:spcAft>
              <a:buClr>
                <a:schemeClr val="lt1"/>
              </a:buClr>
              <a:buSzPts val="1800"/>
              <a:buFont typeface="Exo"/>
              <a:buChar char="○"/>
            </a:pPr>
            <a:r>
              <a:rPr b="1" i="0" lang="en" sz="1800" u="none" cap="none" strike="noStrike">
                <a:solidFill>
                  <a:schemeClr val="lt1"/>
                </a:solidFill>
                <a:latin typeface="Exo"/>
                <a:ea typeface="Exo"/>
                <a:cs typeface="Exo"/>
                <a:sym typeface="Exo"/>
              </a:rPr>
              <a:t>Blue Light: </a:t>
            </a:r>
            <a:r>
              <a:rPr b="0" i="0" lang="en" sz="1800" u="none" cap="none" strike="noStrike">
                <a:solidFill>
                  <a:schemeClr val="lt1"/>
                </a:solidFill>
                <a:latin typeface="Exo"/>
                <a:ea typeface="Exo"/>
                <a:cs typeface="Exo"/>
                <a:sym typeface="Exo"/>
              </a:rPr>
              <a:t>Represents vehicle state “Charging”. </a:t>
            </a:r>
            <a:r>
              <a:rPr b="1" i="0" lang="en" sz="1800" u="none" cap="none" strike="noStrike">
                <a:solidFill>
                  <a:schemeClr val="lt1"/>
                </a:solidFill>
                <a:latin typeface="Exo"/>
                <a:ea typeface="Exo"/>
                <a:cs typeface="Exo"/>
                <a:sym typeface="Exo"/>
              </a:rPr>
              <a:t>Green Light: </a:t>
            </a:r>
            <a:r>
              <a:rPr b="0" i="0" lang="en" sz="1800" u="none" cap="none" strike="noStrike">
                <a:solidFill>
                  <a:schemeClr val="lt1"/>
                </a:solidFill>
                <a:latin typeface="Exo"/>
                <a:ea typeface="Exo"/>
                <a:cs typeface="Exo"/>
                <a:sym typeface="Exo"/>
              </a:rPr>
              <a:t>Represents vehicle state “Drive Ready”</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Buzzer (L)</a:t>
            </a:r>
            <a:endParaRPr b="0" i="0" sz="1800" u="none" cap="none" strike="noStrike">
              <a:solidFill>
                <a:schemeClr val="lt1"/>
              </a:solidFill>
              <a:latin typeface="Exo"/>
              <a:ea typeface="Exo"/>
              <a:cs typeface="Exo"/>
              <a:sym typeface="Exo"/>
            </a:endParaRPr>
          </a:p>
          <a:p>
            <a:pPr indent="-342900" lvl="1" marL="9144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Represents reverse buzzer in vehicle</a:t>
            </a:r>
            <a:endParaRPr b="0" i="0" sz="1800" u="none" cap="none" strike="noStrike">
              <a:solidFill>
                <a:schemeClr val="lt1"/>
              </a:solidFill>
              <a:latin typeface="Exo"/>
              <a:ea typeface="Exo"/>
              <a:cs typeface="Exo"/>
              <a:sym typeface="Exo"/>
            </a:endParaRPr>
          </a:p>
          <a:p>
            <a:pPr indent="-342900" lvl="0" marL="4572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Documentation (M)</a:t>
            </a:r>
            <a:endParaRPr b="0" i="0" sz="1800" u="none" cap="none" strike="noStrike">
              <a:solidFill>
                <a:schemeClr val="lt1"/>
              </a:solidFill>
              <a:latin typeface="Exo"/>
              <a:ea typeface="Exo"/>
              <a:cs typeface="Exo"/>
              <a:sym typeface="Exo"/>
            </a:endParaRPr>
          </a:p>
          <a:p>
            <a:pPr indent="-342900" lvl="1" marL="914400" marR="0" rtl="0" algn="l">
              <a:lnSpc>
                <a:spcPct val="115000"/>
              </a:lnSpc>
              <a:spcBef>
                <a:spcPts val="0"/>
              </a:spcBef>
              <a:spcAft>
                <a:spcPts val="0"/>
              </a:spcAft>
              <a:buClr>
                <a:schemeClr val="lt1"/>
              </a:buClr>
              <a:buSzPts val="1800"/>
              <a:buFont typeface="Exo"/>
              <a:buChar char="○"/>
            </a:pPr>
            <a:r>
              <a:rPr b="0" i="0" lang="en" sz="1800" u="none" cap="none" strike="noStrike">
                <a:solidFill>
                  <a:schemeClr val="lt1"/>
                </a:solidFill>
                <a:latin typeface="Exo"/>
                <a:ea typeface="Exo"/>
                <a:cs typeface="Exo"/>
                <a:sym typeface="Exo"/>
              </a:rPr>
              <a:t>Wiring Diagram, Component Labels, Component Action Sheet</a:t>
            </a:r>
            <a:endParaRPr b="0" i="0" sz="18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00000"/>
              </a:lnSpc>
              <a:spcBef>
                <a:spcPts val="100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sp>
        <p:nvSpPr>
          <p:cNvPr id="115" name="Google Shape;115;p8"/>
          <p:cNvSpPr txBox="1"/>
          <p:nvPr/>
        </p:nvSpPr>
        <p:spPr>
          <a:xfrm>
            <a:off x="6611600" y="251300"/>
            <a:ext cx="323100" cy="3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J</a:t>
            </a:r>
            <a:endParaRPr b="1" i="0" sz="2000" u="none" cap="none" strike="noStrike">
              <a:solidFill>
                <a:srgbClr val="FF0000"/>
              </a:solidFill>
              <a:latin typeface="Exo"/>
              <a:ea typeface="Exo"/>
              <a:cs typeface="Exo"/>
              <a:sym typeface="Exo"/>
            </a:endParaRPr>
          </a:p>
        </p:txBody>
      </p:sp>
      <p:sp>
        <p:nvSpPr>
          <p:cNvPr id="116" name="Google Shape;116;p8"/>
          <p:cNvSpPr txBox="1"/>
          <p:nvPr/>
        </p:nvSpPr>
        <p:spPr>
          <a:xfrm>
            <a:off x="8473900" y="1068300"/>
            <a:ext cx="323100" cy="3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K</a:t>
            </a:r>
            <a:endParaRPr b="1" i="0" sz="2000" u="none" cap="none" strike="noStrike">
              <a:solidFill>
                <a:srgbClr val="FF0000"/>
              </a:solidFill>
              <a:latin typeface="Exo"/>
              <a:ea typeface="Exo"/>
              <a:cs typeface="Exo"/>
              <a:sym typeface="Exo"/>
            </a:endParaRPr>
          </a:p>
        </p:txBody>
      </p:sp>
      <p:pic>
        <p:nvPicPr>
          <p:cNvPr id="117" name="Google Shape;117;p8"/>
          <p:cNvPicPr preferRelativeResize="0"/>
          <p:nvPr/>
        </p:nvPicPr>
        <p:blipFill rotWithShape="1">
          <a:blip r:embed="rId5">
            <a:alphaModFix/>
          </a:blip>
          <a:srcRect b="0" l="0" r="0" t="0"/>
          <a:stretch/>
        </p:blipFill>
        <p:spPr>
          <a:xfrm>
            <a:off x="4985950" y="2406650"/>
            <a:ext cx="1899113" cy="1345725"/>
          </a:xfrm>
          <a:prstGeom prst="rect">
            <a:avLst/>
          </a:prstGeom>
          <a:noFill/>
          <a:ln>
            <a:noFill/>
          </a:ln>
        </p:spPr>
      </p:pic>
      <p:sp>
        <p:nvSpPr>
          <p:cNvPr id="118" name="Google Shape;118;p8"/>
          <p:cNvSpPr txBox="1"/>
          <p:nvPr/>
        </p:nvSpPr>
        <p:spPr>
          <a:xfrm>
            <a:off x="6561975" y="2412050"/>
            <a:ext cx="323100" cy="3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L</a:t>
            </a:r>
            <a:endParaRPr b="1" i="0" sz="2000" u="none" cap="none" strike="noStrike">
              <a:solidFill>
                <a:srgbClr val="FF0000"/>
              </a:solidFill>
              <a:latin typeface="Exo"/>
              <a:ea typeface="Exo"/>
              <a:cs typeface="Exo"/>
              <a:sym typeface="Exo"/>
            </a:endParaRPr>
          </a:p>
        </p:txBody>
      </p:sp>
      <p:pic>
        <p:nvPicPr>
          <p:cNvPr id="119" name="Google Shape;119;p8"/>
          <p:cNvPicPr preferRelativeResize="0"/>
          <p:nvPr/>
        </p:nvPicPr>
        <p:blipFill rotWithShape="1">
          <a:blip r:embed="rId6">
            <a:alphaModFix/>
          </a:blip>
          <a:srcRect b="0" l="0" r="0" t="0"/>
          <a:stretch/>
        </p:blipFill>
        <p:spPr>
          <a:xfrm>
            <a:off x="6988875" y="3546462"/>
            <a:ext cx="1808125" cy="1335413"/>
          </a:xfrm>
          <a:prstGeom prst="rect">
            <a:avLst/>
          </a:prstGeom>
          <a:noFill/>
          <a:ln>
            <a:noFill/>
          </a:ln>
        </p:spPr>
      </p:pic>
      <p:sp>
        <p:nvSpPr>
          <p:cNvPr id="120" name="Google Shape;120;p8"/>
          <p:cNvSpPr txBox="1"/>
          <p:nvPr/>
        </p:nvSpPr>
        <p:spPr>
          <a:xfrm>
            <a:off x="8473900" y="3546450"/>
            <a:ext cx="323100" cy="3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M</a:t>
            </a:r>
            <a:endParaRPr b="1" i="0" sz="2000" u="none" cap="none" strike="noStrike">
              <a:solidFill>
                <a:srgbClr val="FF0000"/>
              </a:solidFill>
              <a:latin typeface="Exo"/>
              <a:ea typeface="Exo"/>
              <a:cs typeface="Exo"/>
              <a:sym typeface="Ex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9"/>
          <p:cNvSpPr txBox="1"/>
          <p:nvPr/>
        </p:nvSpPr>
        <p:spPr>
          <a:xfrm>
            <a:off x="331150" y="251300"/>
            <a:ext cx="4240800" cy="4697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Exo"/>
                <a:ea typeface="Exo"/>
                <a:cs typeface="Exo"/>
                <a:sym typeface="Exo"/>
              </a:rPr>
              <a:t>COMPONENTS LIST (CONTINUED):</a:t>
            </a:r>
            <a:endParaRPr b="0" i="0" sz="1800" u="none" cap="none" strike="noStrike">
              <a:solidFill>
                <a:schemeClr val="lt1"/>
              </a:solidFill>
              <a:latin typeface="Exo"/>
              <a:ea typeface="Exo"/>
              <a:cs typeface="Exo"/>
              <a:sym typeface="Exo"/>
            </a:endParaRPr>
          </a:p>
          <a:p>
            <a:pPr indent="-355600" lvl="0" marL="457200" marR="0" rtl="0" algn="l">
              <a:lnSpc>
                <a:spcPct val="115000"/>
              </a:lnSpc>
              <a:spcBef>
                <a:spcPts val="1000"/>
              </a:spcBef>
              <a:spcAft>
                <a:spcPts val="0"/>
              </a:spcAft>
              <a:buClr>
                <a:schemeClr val="lt1"/>
              </a:buClr>
              <a:buSzPts val="2000"/>
              <a:buFont typeface="Exo"/>
              <a:buChar char="●"/>
            </a:pPr>
            <a:r>
              <a:rPr b="0" i="0" lang="en" sz="2000" u="none" cap="none" strike="noStrike">
                <a:solidFill>
                  <a:schemeClr val="lt1"/>
                </a:solidFill>
                <a:latin typeface="Exo"/>
                <a:ea typeface="Exo"/>
                <a:cs typeface="Exo"/>
                <a:sym typeface="Exo"/>
              </a:rPr>
              <a:t>Wire Spools (O)</a:t>
            </a:r>
            <a:endParaRPr b="0" i="0" sz="2000" u="none" cap="none" strike="noStrike">
              <a:solidFill>
                <a:schemeClr val="lt1"/>
              </a:solidFill>
              <a:latin typeface="Exo"/>
              <a:ea typeface="Exo"/>
              <a:cs typeface="Exo"/>
              <a:sym typeface="Exo"/>
            </a:endParaRPr>
          </a:p>
          <a:p>
            <a:pPr indent="-355600" lvl="1" marL="914400" marR="0" rtl="0" algn="l">
              <a:lnSpc>
                <a:spcPct val="115000"/>
              </a:lnSpc>
              <a:spcBef>
                <a:spcPts val="0"/>
              </a:spcBef>
              <a:spcAft>
                <a:spcPts val="0"/>
              </a:spcAft>
              <a:buClr>
                <a:schemeClr val="lt1"/>
              </a:buClr>
              <a:buSzPts val="2000"/>
              <a:buFont typeface="Exo"/>
              <a:buChar char="○"/>
            </a:pPr>
            <a:r>
              <a:rPr b="0" i="0" lang="en" sz="2000" u="none" cap="none" strike="noStrike">
                <a:solidFill>
                  <a:schemeClr val="lt1"/>
                </a:solidFill>
                <a:latin typeface="Exo"/>
                <a:ea typeface="Exo"/>
                <a:cs typeface="Exo"/>
                <a:sym typeface="Exo"/>
              </a:rPr>
              <a:t>One 100 foot spool of each color:</a:t>
            </a:r>
            <a:endParaRPr b="0" i="0" sz="2000" u="none" cap="none" strike="noStrike">
              <a:solidFill>
                <a:schemeClr val="lt1"/>
              </a:solidFill>
              <a:latin typeface="Exo"/>
              <a:ea typeface="Exo"/>
              <a:cs typeface="Exo"/>
              <a:sym typeface="Exo"/>
            </a:endParaRPr>
          </a:p>
          <a:p>
            <a:pPr indent="-355600" lvl="1" marL="914400" marR="0" rtl="0" algn="l">
              <a:lnSpc>
                <a:spcPct val="115000"/>
              </a:lnSpc>
              <a:spcBef>
                <a:spcPts val="0"/>
              </a:spcBef>
              <a:spcAft>
                <a:spcPts val="0"/>
              </a:spcAft>
              <a:buClr>
                <a:schemeClr val="lt1"/>
              </a:buClr>
              <a:buSzPts val="2000"/>
              <a:buFont typeface="Exo"/>
              <a:buChar char="○"/>
            </a:pPr>
            <a:r>
              <a:rPr b="0" i="0" lang="en" sz="2000" u="none" cap="none" strike="noStrike">
                <a:solidFill>
                  <a:schemeClr val="lt1"/>
                </a:solidFill>
                <a:latin typeface="Exo"/>
                <a:ea typeface="Exo"/>
                <a:cs typeface="Exo"/>
                <a:sym typeface="Exo"/>
              </a:rPr>
              <a:t>Red, Orange, Yellow, Green, Blue, Purple, Brown, Black, Gray, White</a:t>
            </a:r>
            <a:endParaRPr b="0" i="0" sz="2000" u="none" cap="none" strike="noStrike">
              <a:solidFill>
                <a:schemeClr val="lt1"/>
              </a:solidFill>
              <a:latin typeface="Exo"/>
              <a:ea typeface="Exo"/>
              <a:cs typeface="Exo"/>
              <a:sym typeface="Exo"/>
            </a:endParaRPr>
          </a:p>
          <a:p>
            <a:pPr indent="0" lvl="0" marL="0" marR="0" rtl="0" algn="ctr">
              <a:lnSpc>
                <a:spcPct val="115000"/>
              </a:lnSpc>
              <a:spcBef>
                <a:spcPts val="1000"/>
              </a:spcBef>
              <a:spcAft>
                <a:spcPts val="0"/>
              </a:spcAft>
              <a:buClr>
                <a:srgbClr val="000000"/>
              </a:buClr>
              <a:buSzPts val="1700"/>
              <a:buFont typeface="Arial"/>
              <a:buNone/>
            </a:pPr>
            <a:r>
              <a:rPr b="0" i="1" lang="en" sz="1700" u="none" cap="none" strike="noStrike">
                <a:solidFill>
                  <a:schemeClr val="lt1"/>
                </a:solidFill>
                <a:latin typeface="Exo"/>
                <a:ea typeface="Exo"/>
                <a:cs typeface="Exo"/>
                <a:sym typeface="Exo"/>
              </a:rPr>
              <a:t>Spools are included in the Relay Lab Kit Pro version.</a:t>
            </a:r>
            <a:endParaRPr b="0" i="1" sz="17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2000"/>
              <a:buFont typeface="Arial"/>
              <a:buNone/>
            </a:pPr>
            <a:r>
              <a:t/>
            </a:r>
            <a:endParaRPr b="1" i="0" sz="2000" u="none" cap="none" strike="noStrike">
              <a:solidFill>
                <a:schemeClr val="lt1"/>
              </a:solidFill>
              <a:latin typeface="Exo"/>
              <a:ea typeface="Exo"/>
              <a:cs typeface="Exo"/>
              <a:sym typeface="Exo"/>
            </a:endParaRPr>
          </a:p>
          <a:p>
            <a:pPr indent="0" lvl="0" marL="0" marR="0" rtl="0" algn="l">
              <a:lnSpc>
                <a:spcPct val="115000"/>
              </a:lnSpc>
              <a:spcBef>
                <a:spcPts val="1000"/>
              </a:spcBef>
              <a:spcAft>
                <a:spcPts val="0"/>
              </a:spcAft>
              <a:buClr>
                <a:srgbClr val="000000"/>
              </a:buClr>
              <a:buSzPts val="1500"/>
              <a:buFont typeface="Arial"/>
              <a:buNone/>
            </a:pPr>
            <a:r>
              <a:t/>
            </a:r>
            <a:endParaRPr b="1" i="0" sz="1500" u="none" cap="none" strike="noStrike">
              <a:solidFill>
                <a:schemeClr val="lt1"/>
              </a:solidFill>
              <a:latin typeface="Exo"/>
              <a:ea typeface="Exo"/>
              <a:cs typeface="Exo"/>
              <a:sym typeface="Exo"/>
            </a:endParaRPr>
          </a:p>
          <a:p>
            <a:pPr indent="0" lvl="0" marL="0" marR="0" rtl="0" algn="l">
              <a:lnSpc>
                <a:spcPct val="100000"/>
              </a:lnSpc>
              <a:spcBef>
                <a:spcPts val="100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126" name="Google Shape;126;p9"/>
          <p:cNvPicPr preferRelativeResize="0"/>
          <p:nvPr/>
        </p:nvPicPr>
        <p:blipFill rotWithShape="1">
          <a:blip r:embed="rId3">
            <a:alphaModFix/>
          </a:blip>
          <a:srcRect b="0" l="0" r="0" t="0"/>
          <a:stretch/>
        </p:blipFill>
        <p:spPr>
          <a:xfrm>
            <a:off x="4992375" y="1315449"/>
            <a:ext cx="3733000" cy="2512600"/>
          </a:xfrm>
          <a:prstGeom prst="rect">
            <a:avLst/>
          </a:prstGeom>
          <a:noFill/>
          <a:ln>
            <a:noFill/>
          </a:ln>
        </p:spPr>
      </p:pic>
      <p:sp>
        <p:nvSpPr>
          <p:cNvPr id="127" name="Google Shape;127;p9"/>
          <p:cNvSpPr txBox="1"/>
          <p:nvPr/>
        </p:nvSpPr>
        <p:spPr>
          <a:xfrm>
            <a:off x="8402275" y="1315450"/>
            <a:ext cx="323100" cy="3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0000"/>
                </a:solidFill>
                <a:latin typeface="Exo"/>
                <a:ea typeface="Exo"/>
                <a:cs typeface="Exo"/>
                <a:sym typeface="Exo"/>
              </a:rPr>
              <a:t>O</a:t>
            </a:r>
            <a:endParaRPr b="1" i="0" sz="2000" u="none" cap="none" strike="noStrike">
              <a:solidFill>
                <a:srgbClr val="FF0000"/>
              </a:solidFill>
              <a:latin typeface="Exo"/>
              <a:ea typeface="Exo"/>
              <a:cs typeface="Exo"/>
              <a:sym typeface="Ex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